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6" r:id="rId3"/>
    <p:sldId id="287" r:id="rId4"/>
    <p:sldId id="314" r:id="rId5"/>
    <p:sldId id="315" r:id="rId6"/>
    <p:sldId id="288" r:id="rId7"/>
    <p:sldId id="293" r:id="rId8"/>
    <p:sldId id="319" r:id="rId9"/>
    <p:sldId id="330" r:id="rId10"/>
    <p:sldId id="320" r:id="rId11"/>
    <p:sldId id="313" r:id="rId12"/>
    <p:sldId id="321" r:id="rId13"/>
    <p:sldId id="331" r:id="rId1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3" autoAdjust="0"/>
    <p:restoredTop sz="94606" autoAdjust="0"/>
  </p:normalViewPr>
  <p:slideViewPr>
    <p:cSldViewPr snapToGrid="0" snapToObjects="1">
      <p:cViewPr varScale="1">
        <p:scale>
          <a:sx n="113" d="100"/>
          <a:sy n="113" d="100"/>
        </p:scale>
        <p:origin x="-104" y="-4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49" d="100"/>
        <a:sy n="249" d="100"/>
      </p:scale>
      <p:origin x="0" y="363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89384-5C45-7C48-9A7A-E9CA991E246B}" type="datetimeFigureOut">
              <a:rPr kumimoji="1" lang="ja-JP" altLang="en-US" smtClean="0"/>
              <a:t>12/08/29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8402F-B15E-C04E-BFF1-A1ED561E15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96074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27F48-51B6-3A47-91A3-8A84E55472D4}" type="datetimeFigureOut">
              <a:rPr kumimoji="1" lang="ja-JP" altLang="en-US" smtClean="0"/>
              <a:t>12/08/29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D1A30-DBB0-9A4D-9047-54A87EB08A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04450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FD7A-2292-8F40-B733-AC9743486EEE}" type="datetime1">
              <a:rPr kumimoji="1" lang="ja-JP" altLang="en-US" smtClean="0"/>
              <a:t>12/08/29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94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2FBBA-29BF-FD46-BC0B-B544CEC4B526}" type="datetime1">
              <a:rPr kumimoji="1" lang="ja-JP" altLang="en-US" smtClean="0"/>
              <a:t>12/08/29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2195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93B6-9123-E44B-BECD-2EE090524600}" type="datetime1">
              <a:rPr kumimoji="1" lang="ja-JP" altLang="en-US" smtClean="0"/>
              <a:t>12/08/29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3623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511F-54A9-4146-BC2A-9281D95D841F}" type="datetime1">
              <a:rPr kumimoji="1" lang="ja-JP" altLang="en-US" smtClean="0"/>
              <a:t>12/08/29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184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0A3E0-DBA3-FA40-8F0B-6386DAE465DF}" type="datetime1">
              <a:rPr kumimoji="1" lang="ja-JP" altLang="en-US" smtClean="0"/>
              <a:t>12/08/29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75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A8530-EC40-7D42-B7B4-19CB6F5636EE}" type="datetime1">
              <a:rPr kumimoji="1" lang="ja-JP" altLang="en-US" smtClean="0"/>
              <a:t>12/08/29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365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39D2C-3A2A-9C42-8EAB-3EAA0419F1AD}" type="datetime1">
              <a:rPr kumimoji="1" lang="ja-JP" altLang="en-US" smtClean="0"/>
              <a:t>12/08/29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488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BEE9-2AD7-7D43-B053-DD8883E3F13C}" type="datetime1">
              <a:rPr kumimoji="1" lang="ja-JP" altLang="en-US" smtClean="0"/>
              <a:t>12/08/29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536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01A9-2DC4-E941-A950-825DF9D8B6ED}" type="datetime1">
              <a:rPr kumimoji="1" lang="ja-JP" altLang="en-US" smtClean="0"/>
              <a:t>12/08/29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89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9B3C5-B193-374F-92A9-68393E0BC839}" type="datetime1">
              <a:rPr kumimoji="1" lang="ja-JP" altLang="en-US" smtClean="0"/>
              <a:t>12/08/29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3611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C551-CC45-DF4C-94C1-6CC2C45BF131}" type="datetime1">
              <a:rPr kumimoji="1" lang="ja-JP" altLang="en-US" smtClean="0"/>
              <a:t>12/08/29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83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fld id="{13D49B20-E105-2841-B900-9D34F333BCE4}" type="datetime1">
              <a:rPr lang="ja-JP" altLang="en-US" smtClean="0"/>
              <a:t>12/08/29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fld id="{02D1D6E3-F99F-DB45-9E01-28480E520BA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64186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メイリオ"/>
          <a:ea typeface="メイリオ"/>
          <a:cs typeface="メイリオ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メイリオ"/>
          <a:ea typeface="メイリオ"/>
          <a:cs typeface="メイリオ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メイリオ"/>
          <a:ea typeface="メイリオ"/>
          <a:cs typeface="メイリオ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メイリオ"/>
          <a:ea typeface="メイリオ"/>
          <a:cs typeface="メイリオ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メイリオ"/>
          <a:ea typeface="メイリオ"/>
          <a:cs typeface="メイリオ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メイリオ"/>
          <a:ea typeface="メイリオ"/>
          <a:cs typeface="メイリオ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>
                <a:latin typeface="+mj-ea"/>
              </a:rPr>
              <a:t>Bundler</a:t>
            </a:r>
            <a:r>
              <a:rPr kumimoji="1" lang="ja-JP" altLang="en-US" dirty="0" smtClean="0">
                <a:latin typeface="+mj-ea"/>
              </a:rPr>
              <a:t>による</a:t>
            </a:r>
            <a:r>
              <a:rPr kumimoji="1" lang="en-US" altLang="ja-JP" dirty="0" smtClean="0">
                <a:latin typeface="+mj-ea"/>
              </a:rPr>
              <a:t/>
            </a:r>
            <a:br>
              <a:rPr kumimoji="1" lang="en-US" altLang="ja-JP" dirty="0" smtClean="0">
                <a:latin typeface="+mj-ea"/>
              </a:rPr>
            </a:br>
            <a:r>
              <a:rPr kumimoji="1" lang="ja-JP" altLang="en-US" dirty="0" smtClean="0">
                <a:latin typeface="+mj-ea"/>
              </a:rPr>
              <a:t>小惑星形状認識</a:t>
            </a:r>
            <a:endParaRPr kumimoji="1" lang="ja-JP" altLang="en-US" dirty="0">
              <a:latin typeface="+mj-e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平田成（会津大学）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657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形状モデル</a:t>
            </a:r>
            <a:r>
              <a:rPr lang="ja-JP" altLang="en-US" dirty="0" smtClean="0"/>
              <a:t>構築処理フロー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5" name="Picture 5" descr="C:\Users\m5161121\Desktop\研究\CropperCapture[31].jpg"/>
          <p:cNvPicPr>
            <a:picLocks noChangeAspect="1" noChangeArrowheads="1"/>
          </p:cNvPicPr>
          <p:nvPr/>
        </p:nvPicPr>
        <p:blipFill>
          <a:blip r:embed="rId2" cstate="print"/>
          <a:srcRect l="11420" t="11798" r="11420" b="11798"/>
          <a:stretch>
            <a:fillRect/>
          </a:stretch>
        </p:blipFill>
        <p:spPr bwMode="auto">
          <a:xfrm>
            <a:off x="714372" y="2723857"/>
            <a:ext cx="3118279" cy="1660404"/>
          </a:xfrm>
          <a:prstGeom prst="rect">
            <a:avLst/>
          </a:prstGeom>
          <a:noFill/>
        </p:spPr>
      </p:pic>
      <p:sp>
        <p:nvSpPr>
          <p:cNvPr id="6" name="角丸四角形 5"/>
          <p:cNvSpPr/>
          <p:nvPr/>
        </p:nvSpPr>
        <p:spPr>
          <a:xfrm>
            <a:off x="483169" y="1297734"/>
            <a:ext cx="3244143" cy="1311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メイリオ"/>
                <a:ea typeface="メイリオ"/>
                <a:cs typeface="メイリオ"/>
              </a:rPr>
              <a:t>疎なモデル作成</a:t>
            </a:r>
            <a:r>
              <a:rPr kumimoji="1" lang="en-US" altLang="ja-JP" dirty="0" smtClean="0">
                <a:latin typeface="メイリオ"/>
                <a:ea typeface="メイリオ"/>
                <a:cs typeface="メイリオ"/>
              </a:rPr>
              <a:t>:</a:t>
            </a:r>
          </a:p>
          <a:p>
            <a:pPr algn="ctr"/>
            <a:r>
              <a:rPr kumimoji="1" lang="en-US" altLang="ja-JP" dirty="0" smtClean="0">
                <a:latin typeface="メイリオ"/>
                <a:ea typeface="メイリオ"/>
                <a:cs typeface="メイリオ"/>
              </a:rPr>
              <a:t>Structure from Motion (</a:t>
            </a:r>
            <a:r>
              <a:rPr kumimoji="1" lang="en-US" altLang="ja-JP" dirty="0" err="1" smtClean="0">
                <a:latin typeface="メイリオ"/>
                <a:ea typeface="メイリオ"/>
                <a:cs typeface="メイリオ"/>
              </a:rPr>
              <a:t>SfM</a:t>
            </a:r>
            <a:r>
              <a:rPr kumimoji="1" lang="en-US" altLang="ja-JP" dirty="0" smtClean="0">
                <a:latin typeface="メイリオ"/>
                <a:ea typeface="メイリオ"/>
                <a:cs typeface="メイリオ"/>
              </a:rPr>
              <a:t>) </a:t>
            </a:r>
            <a:r>
              <a:rPr kumimoji="1" lang="ja-JP" altLang="en-US" dirty="0" smtClean="0">
                <a:latin typeface="メイリオ"/>
                <a:ea typeface="メイリオ"/>
                <a:cs typeface="メイリオ"/>
              </a:rPr>
              <a:t>による</a:t>
            </a:r>
            <a:endParaRPr kumimoji="1" lang="en-US" altLang="ja-JP" dirty="0" smtClean="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dirty="0" smtClean="0">
                <a:latin typeface="メイリオ"/>
                <a:ea typeface="メイリオ"/>
                <a:cs typeface="メイリオ"/>
              </a:rPr>
              <a:t>形状</a:t>
            </a:r>
            <a:r>
              <a:rPr kumimoji="1" lang="en-US" altLang="ja-JP" dirty="0" smtClean="0">
                <a:latin typeface="メイリオ"/>
                <a:ea typeface="メイリオ"/>
                <a:cs typeface="メイリオ"/>
              </a:rPr>
              <a:t>framework</a:t>
            </a:r>
            <a:r>
              <a:rPr kumimoji="1" lang="ja-JP" altLang="en-US" dirty="0" smtClean="0">
                <a:latin typeface="メイリオ"/>
                <a:ea typeface="メイリオ"/>
                <a:cs typeface="メイリオ"/>
              </a:rPr>
              <a:t>構築</a:t>
            </a:r>
            <a:endParaRPr kumimoji="1" lang="ja-JP" altLang="en-US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9" name="ストライプ矢印 8"/>
          <p:cNvSpPr/>
          <p:nvPr/>
        </p:nvSpPr>
        <p:spPr>
          <a:xfrm>
            <a:off x="4189795" y="2933445"/>
            <a:ext cx="980146" cy="952595"/>
          </a:xfrm>
          <a:prstGeom prst="stripedRightArrow">
            <a:avLst>
              <a:gd name="adj1" fmla="val 4069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5423135" y="1449864"/>
            <a:ext cx="3244143" cy="1007284"/>
          </a:xfrm>
          <a:prstGeom prst="roundRect">
            <a:avLst>
              <a:gd name="adj" fmla="val 262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メイリオ"/>
                <a:ea typeface="メイリオ"/>
                <a:cs typeface="メイリオ"/>
              </a:rPr>
              <a:t>密なモデル</a:t>
            </a:r>
            <a:r>
              <a:rPr lang="ja-JP" altLang="en-US" dirty="0" smtClean="0">
                <a:latin typeface="メイリオ"/>
                <a:ea typeface="メイリオ"/>
                <a:cs typeface="メイリオ"/>
              </a:rPr>
              <a:t>作成</a:t>
            </a:r>
            <a:r>
              <a:rPr lang="en-US" altLang="ja-JP" dirty="0" smtClean="0">
                <a:latin typeface="メイリオ"/>
                <a:ea typeface="メイリオ"/>
                <a:cs typeface="メイリオ"/>
              </a:rPr>
              <a:t>:</a:t>
            </a:r>
            <a:endParaRPr kumimoji="1" lang="en-US" altLang="ja-JP" dirty="0" smtClean="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dirty="0" smtClean="0">
                <a:latin typeface="メイリオ"/>
                <a:ea typeface="メイリオ"/>
                <a:cs typeface="メイリオ"/>
              </a:rPr>
              <a:t>形状</a:t>
            </a:r>
            <a:r>
              <a:rPr kumimoji="1" lang="en-US" altLang="ja-JP" dirty="0" smtClean="0">
                <a:latin typeface="メイリオ"/>
                <a:ea typeface="メイリオ"/>
                <a:cs typeface="メイリオ"/>
              </a:rPr>
              <a:t>framework</a:t>
            </a:r>
            <a:r>
              <a:rPr kumimoji="1" lang="ja-JP" altLang="en-US" dirty="0" smtClean="0">
                <a:latin typeface="メイリオ"/>
                <a:ea typeface="メイリオ"/>
                <a:cs typeface="メイリオ"/>
              </a:rPr>
              <a:t>の中を</a:t>
            </a:r>
            <a:endParaRPr kumimoji="1" lang="en-US" altLang="ja-JP" dirty="0" smtClean="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dirty="0" smtClean="0">
                <a:latin typeface="メイリオ"/>
                <a:ea typeface="メイリオ"/>
                <a:cs typeface="メイリオ"/>
              </a:rPr>
              <a:t>埋める</a:t>
            </a:r>
            <a:endParaRPr kumimoji="1" lang="en-US" altLang="ja-JP" dirty="0" smtClean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5492160" y="4763615"/>
            <a:ext cx="3053055" cy="580937"/>
          </a:xfrm>
          <a:prstGeom prst="roundRect">
            <a:avLst>
              <a:gd name="adj" fmla="val 2473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メイリオ"/>
                <a:ea typeface="メイリオ"/>
                <a:cs typeface="メイリオ"/>
              </a:rPr>
              <a:t>Shape-from-Shading</a:t>
            </a:r>
            <a:r>
              <a:rPr lang="ja-JP" altLang="en-US" dirty="0" smtClean="0">
                <a:latin typeface="メイリオ"/>
                <a:ea typeface="メイリオ"/>
                <a:cs typeface="メイリオ"/>
              </a:rPr>
              <a:t>に</a:t>
            </a:r>
            <a:endParaRPr lang="en-US" altLang="ja-JP" dirty="0" smtClean="0">
              <a:latin typeface="メイリオ"/>
              <a:ea typeface="メイリオ"/>
              <a:cs typeface="メイリオ"/>
            </a:endParaRPr>
          </a:p>
          <a:p>
            <a:pPr algn="ctr"/>
            <a:r>
              <a:rPr lang="ja-JP" altLang="en-US" dirty="0" smtClean="0">
                <a:latin typeface="メイリオ"/>
                <a:ea typeface="メイリオ"/>
                <a:cs typeface="メイリオ"/>
              </a:rPr>
              <a:t>よる密なモデル構築</a:t>
            </a:r>
            <a:endParaRPr lang="ja-JP" altLang="en-US" dirty="0">
              <a:latin typeface="メイリオ"/>
              <a:ea typeface="メイリオ"/>
              <a:cs typeface="メイリオ"/>
            </a:endParaRPr>
          </a:p>
        </p:txBody>
      </p:sp>
      <p:grpSp>
        <p:nvGrpSpPr>
          <p:cNvPr id="20" name="図形グループ 19"/>
          <p:cNvGrpSpPr/>
          <p:nvPr/>
        </p:nvGrpSpPr>
        <p:grpSpPr>
          <a:xfrm>
            <a:off x="5809646" y="5444302"/>
            <a:ext cx="2472393" cy="1230364"/>
            <a:chOff x="6210671" y="5344552"/>
            <a:chExt cx="2472393" cy="1230364"/>
          </a:xfrm>
        </p:grpSpPr>
        <p:grpSp>
          <p:nvGrpSpPr>
            <p:cNvPr id="19" name="図形グループ 18"/>
            <p:cNvGrpSpPr/>
            <p:nvPr/>
          </p:nvGrpSpPr>
          <p:grpSpPr>
            <a:xfrm>
              <a:off x="6210671" y="5344552"/>
              <a:ext cx="2472393" cy="1131454"/>
              <a:chOff x="5566375" y="5195347"/>
              <a:chExt cx="2472393" cy="1131454"/>
            </a:xfrm>
          </p:grpSpPr>
          <p:pic>
            <p:nvPicPr>
              <p:cNvPr id="14" name="Picture 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r="21270"/>
              <a:stretch>
                <a:fillRect/>
              </a:stretch>
            </p:blipFill>
            <p:spPr bwMode="auto">
              <a:xfrm>
                <a:off x="6869607" y="5195347"/>
                <a:ext cx="1169161" cy="11314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566375" y="5195347"/>
                <a:ext cx="880500" cy="10303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右矢印 15"/>
              <p:cNvSpPr/>
              <p:nvPr/>
            </p:nvSpPr>
            <p:spPr>
              <a:xfrm>
                <a:off x="6481977" y="5578073"/>
                <a:ext cx="392607" cy="332206"/>
              </a:xfrm>
              <a:prstGeom prst="rightArrow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テキスト ボックス 16"/>
            <p:cNvSpPr txBox="1"/>
            <p:nvPr/>
          </p:nvSpPr>
          <p:spPr>
            <a:xfrm>
              <a:off x="6441670" y="6267139"/>
              <a:ext cx="13681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i="1" dirty="0" smtClean="0"/>
                <a:t>E. </a:t>
              </a:r>
              <a:r>
                <a:rPr kumimoji="1" lang="en-US" altLang="ja-JP" sz="1400" i="1" dirty="0" err="1" smtClean="0"/>
                <a:t>Prados</a:t>
              </a:r>
              <a:r>
                <a:rPr kumimoji="1" lang="en-US" altLang="ja-JP" sz="1400" i="1" dirty="0" smtClean="0"/>
                <a:t>, 2006</a:t>
              </a:r>
              <a:endParaRPr kumimoji="1" lang="ja-JP" altLang="en-US" sz="1400" i="1" dirty="0"/>
            </a:p>
          </p:txBody>
        </p:sp>
      </p:grp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5"/>
          <a:srcRect t="17931" r="3570" b="16658"/>
          <a:stretch/>
        </p:blipFill>
        <p:spPr>
          <a:xfrm rot="10800000">
            <a:off x="5809647" y="2498447"/>
            <a:ext cx="2398865" cy="1627226"/>
          </a:xfrm>
          <a:prstGeom prst="rect">
            <a:avLst/>
          </a:prstGeom>
        </p:spPr>
      </p:pic>
      <p:sp>
        <p:nvSpPr>
          <p:cNvPr id="21" name="角丸四角形 20"/>
          <p:cNvSpPr/>
          <p:nvPr/>
        </p:nvSpPr>
        <p:spPr>
          <a:xfrm>
            <a:off x="5492161" y="4184739"/>
            <a:ext cx="3053054" cy="580937"/>
          </a:xfrm>
          <a:prstGeom prst="roundRect">
            <a:avLst>
              <a:gd name="adj" fmla="val 2473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メイリオ"/>
                <a:ea typeface="メイリオ"/>
                <a:cs typeface="メイリオ"/>
              </a:rPr>
              <a:t>面積相関法などによる</a:t>
            </a:r>
            <a:endParaRPr lang="en-US" altLang="ja-JP" dirty="0">
              <a:latin typeface="メイリオ"/>
              <a:ea typeface="メイリオ"/>
              <a:cs typeface="メイリオ"/>
            </a:endParaRPr>
          </a:p>
          <a:p>
            <a:pPr algn="ctr"/>
            <a:r>
              <a:rPr lang="en-US" altLang="ja-JP" dirty="0">
                <a:latin typeface="メイリオ"/>
                <a:ea typeface="メイリオ"/>
                <a:cs typeface="メイリオ"/>
              </a:rPr>
              <a:t>pixel</a:t>
            </a:r>
            <a:r>
              <a:rPr lang="ja-JP" altLang="en-US" dirty="0">
                <a:latin typeface="メイリオ"/>
                <a:ea typeface="メイリオ"/>
                <a:cs typeface="メイリオ"/>
              </a:rPr>
              <a:t>単位でのステレオ視</a:t>
            </a:r>
          </a:p>
        </p:txBody>
      </p:sp>
      <p:sp>
        <p:nvSpPr>
          <p:cNvPr id="23" name="四角形吹き出し 22"/>
          <p:cNvSpPr/>
          <p:nvPr/>
        </p:nvSpPr>
        <p:spPr>
          <a:xfrm>
            <a:off x="714372" y="5011710"/>
            <a:ext cx="2629763" cy="1313704"/>
          </a:xfrm>
          <a:prstGeom prst="wedgeRectCallout">
            <a:avLst>
              <a:gd name="adj1" fmla="val 6615"/>
              <a:gd name="adj2" fmla="val -123044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メイリオ"/>
                <a:ea typeface="メイリオ"/>
                <a:cs typeface="メイリオ"/>
              </a:rPr>
              <a:t>特徴点の取れない領域には「穴」の存在する疎なモデル</a:t>
            </a:r>
            <a:endParaRPr kumimoji="1" lang="ja-JP" altLang="en-US" dirty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65748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C:\Users\m5161121\Desktop\研究\CropperCapture[31].jpg"/>
          <p:cNvPicPr>
            <a:picLocks noChangeAspect="1" noChangeArrowheads="1"/>
          </p:cNvPicPr>
          <p:nvPr/>
        </p:nvPicPr>
        <p:blipFill>
          <a:blip r:embed="rId2" cstate="print"/>
          <a:srcRect l="11420" t="11798" r="11420" b="11798"/>
          <a:stretch>
            <a:fillRect/>
          </a:stretch>
        </p:blipFill>
        <p:spPr bwMode="auto">
          <a:xfrm>
            <a:off x="1225457" y="2857788"/>
            <a:ext cx="6798099" cy="3619814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Bundler</a:t>
            </a:r>
            <a:r>
              <a:rPr lang="ja-JP" altLang="en-US" dirty="0"/>
              <a:t>による処理例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57588"/>
          </a:xfrm>
        </p:spPr>
        <p:txBody>
          <a:bodyPr>
            <a:normAutofit fontScale="62500" lnSpcReduction="20000"/>
          </a:bodyPr>
          <a:lstStyle/>
          <a:p>
            <a:r>
              <a:rPr kumimoji="1" lang="ja-JP" altLang="en-US" dirty="0" smtClean="0"/>
              <a:t>はやぶさ</a:t>
            </a:r>
            <a:r>
              <a:rPr lang="ja-JP" altLang="en-US" dirty="0" smtClean="0"/>
              <a:t>初号機の</a:t>
            </a:r>
            <a:r>
              <a:rPr lang="en-US" altLang="ja-JP" dirty="0" smtClean="0"/>
              <a:t>AMICA</a:t>
            </a:r>
            <a:r>
              <a:rPr lang="ja-JP" altLang="en-US" dirty="0" smtClean="0"/>
              <a:t>画像を入力としたイトカワの形状復元例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HP</a:t>
            </a:r>
            <a:r>
              <a:rPr kumimoji="1" lang="ja-JP" altLang="en-US" dirty="0" smtClean="0"/>
              <a:t>からの全自転位相画像約</a:t>
            </a:r>
            <a:r>
              <a:rPr kumimoji="1" lang="en-US" altLang="ja-JP" dirty="0" smtClean="0"/>
              <a:t>100</a:t>
            </a:r>
            <a:r>
              <a:rPr kumimoji="1" lang="ja-JP" altLang="en-US" dirty="0" smtClean="0"/>
              <a:t>枚を使用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処理時間は数分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Aizu</a:t>
            </a:r>
            <a:r>
              <a:rPr kumimoji="1" lang="ja-JP" altLang="en-US" dirty="0" smtClean="0"/>
              <a:t>モデルのポリゴン数（頂点数）と同程度の特徴点密度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589567" y="6108270"/>
            <a:ext cx="4433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Bundler </a:t>
            </a:r>
            <a:r>
              <a:rPr lang="en-US" altLang="ja-JP" dirty="0"/>
              <a:t>by </a:t>
            </a:r>
            <a:r>
              <a:rPr lang="en-US" altLang="ja-JP" dirty="0" smtClean="0"/>
              <a:t>N. </a:t>
            </a:r>
            <a:r>
              <a:rPr lang="en-US" altLang="ja-JP" dirty="0" err="1" smtClean="0"/>
              <a:t>Snavely</a:t>
            </a:r>
            <a:r>
              <a:rPr lang="en-US" altLang="ja-JP" dirty="0"/>
              <a:t>, Photo Tourism </a:t>
            </a:r>
            <a:r>
              <a:rPr lang="en-US" altLang="ja-JP" dirty="0" smtClean="0"/>
              <a:t>project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923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7647" y="164305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nori.namiki\Desktop\3D_snapshot\large_PMVS\s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9447" y="4143380"/>
            <a:ext cx="3253147" cy="2643182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72188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Bundler + PMVS</a:t>
            </a:r>
            <a:r>
              <a:rPr kumimoji="1" lang="ja-JP" altLang="en-US" dirty="0" smtClean="0"/>
              <a:t>（密なモデル作成ツール）</a:t>
            </a:r>
            <a:endParaRPr kumimoji="1" lang="ja-JP" altLang="en-US" dirty="0"/>
          </a:p>
        </p:txBody>
      </p:sp>
      <p:pic>
        <p:nvPicPr>
          <p:cNvPr id="6" name="Picture 5" descr="C:\Users\nori.namiki\Desktop\3D_snapshot\large_PMVS\Bundler-X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42852"/>
            <a:ext cx="2638814" cy="2276150"/>
          </a:xfrm>
          <a:prstGeom prst="rect">
            <a:avLst/>
          </a:prstGeom>
          <a:noFill/>
        </p:spPr>
      </p:pic>
      <p:sp>
        <p:nvSpPr>
          <p:cNvPr id="3" name="テキスト ボックス 2"/>
          <p:cNvSpPr txBox="1"/>
          <p:nvPr/>
        </p:nvSpPr>
        <p:spPr>
          <a:xfrm>
            <a:off x="457200" y="6169013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/>
                <a:ea typeface="メイリオ"/>
                <a:cs typeface="メイリオ"/>
              </a:rPr>
              <a:t>千葉工大並木氏による小惑星模型画像の処理例</a:t>
            </a:r>
            <a:endParaRPr kumimoji="1" lang="ja-JP" altLang="en-US" dirty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755331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Bundler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51197"/>
          </a:xfrm>
        </p:spPr>
        <p:txBody>
          <a:bodyPr>
            <a:normAutofit fontScale="92500"/>
          </a:bodyPr>
          <a:lstStyle/>
          <a:p>
            <a:r>
              <a:rPr lang="en-US" altLang="ja-JP" dirty="0"/>
              <a:t>Cornell University</a:t>
            </a:r>
            <a:r>
              <a:rPr lang="ja-JP" altLang="en-US" dirty="0"/>
              <a:t>の</a:t>
            </a:r>
            <a:r>
              <a:rPr lang="en-US" altLang="ja-JP" dirty="0"/>
              <a:t>N. </a:t>
            </a:r>
            <a:r>
              <a:rPr lang="en-US" altLang="ja-JP" dirty="0" err="1" smtClean="0"/>
              <a:t>Snavely</a:t>
            </a:r>
            <a:r>
              <a:rPr lang="ja-JP" altLang="en-US" dirty="0" smtClean="0"/>
              <a:t>が開発した</a:t>
            </a:r>
            <a:r>
              <a:rPr lang="en-US" altLang="ja-JP" dirty="0" err="1" smtClean="0"/>
              <a:t>SfM</a:t>
            </a:r>
            <a:r>
              <a:rPr lang="ja-JP" altLang="en-US" dirty="0" smtClean="0"/>
              <a:t>を行なうオープンソースソフトウェア</a:t>
            </a:r>
            <a:endParaRPr lang="en-US" altLang="ja-JP" dirty="0" smtClean="0"/>
          </a:p>
          <a:p>
            <a:r>
              <a:rPr kumimoji="1" lang="ja-JP" altLang="en-US" dirty="0" smtClean="0"/>
              <a:t>コンピュータビジョン業界で広く使われている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新技術と比較するベンチマークテスト時の基準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531" y="4125540"/>
            <a:ext cx="6426200" cy="223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695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形状認識の目的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 smtClean="0"/>
              <a:t>探査機のタッチダウン</a:t>
            </a:r>
            <a:r>
              <a:rPr kumimoji="1" lang="ja-JP" altLang="en-US" dirty="0" smtClean="0"/>
              <a:t>地点選定</a:t>
            </a:r>
            <a:r>
              <a:rPr kumimoji="1" lang="ja-JP" altLang="en-US" dirty="0" smtClean="0"/>
              <a:t>・</a:t>
            </a:r>
            <a:r>
              <a:rPr kumimoji="1" lang="ja-JP" altLang="en-US" dirty="0" smtClean="0"/>
              <a:t>運用</a:t>
            </a:r>
            <a:r>
              <a:rPr kumimoji="1" lang="ja-JP" altLang="en-US" dirty="0" smtClean="0"/>
              <a:t>のため</a:t>
            </a:r>
            <a:endParaRPr kumimoji="1" lang="en-US" altLang="ja-JP" dirty="0" smtClean="0"/>
          </a:p>
          <a:p>
            <a:r>
              <a:rPr kumimoji="1" lang="ja-JP" altLang="en-US" dirty="0" smtClean="0"/>
              <a:t>小惑星の体積を求め，質量計測の結果とあわせて密度推定や空隙率推定を行うため</a:t>
            </a:r>
            <a:endParaRPr kumimoji="1" lang="en-US" altLang="ja-JP" dirty="0" smtClean="0"/>
          </a:p>
          <a:p>
            <a:r>
              <a:rPr kumimoji="1" lang="ja-JP" altLang="en-US" dirty="0" smtClean="0"/>
              <a:t>小惑星</a:t>
            </a:r>
            <a:r>
              <a:rPr kumimoji="1" lang="ja-JP" altLang="en-US" dirty="0" smtClean="0"/>
              <a:t>の</a:t>
            </a:r>
            <a:r>
              <a:rPr kumimoji="1" lang="ja-JP" altLang="en-US" dirty="0" smtClean="0"/>
              <a:t>地形</a:t>
            </a:r>
            <a:r>
              <a:rPr kumimoji="1" lang="ja-JP" altLang="en-US" dirty="0" smtClean="0"/>
              <a:t>解析のため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斜度分布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重力分布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大地形の形状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522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はやぶさ初号機</a:t>
            </a:r>
            <a:r>
              <a:rPr lang="ja-JP" altLang="en-US" dirty="0" smtClean="0"/>
              <a:t>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ja-JP" dirty="0" smtClean="0"/>
              <a:t>3</a:t>
            </a:r>
            <a:r>
              <a:rPr lang="ja-JP" altLang="en-US" dirty="0" smtClean="0"/>
              <a:t>つの独立チーム</a:t>
            </a:r>
            <a:endParaRPr lang="en-US" altLang="ja-JP" dirty="0" smtClean="0"/>
          </a:p>
          <a:p>
            <a:r>
              <a:rPr kumimoji="1" lang="ja-JP" altLang="en-US" dirty="0" smtClean="0"/>
              <a:t>工学系（</a:t>
            </a:r>
            <a:r>
              <a:rPr lang="en-US" altLang="ja-JP" dirty="0" smtClean="0"/>
              <a:t>ISAS/NEC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シルエット</a:t>
            </a:r>
            <a:r>
              <a:rPr lang="en-US" altLang="ja-JP" dirty="0" smtClean="0"/>
              <a:t>/</a:t>
            </a:r>
            <a:r>
              <a:rPr lang="ja-JP" altLang="en-US" dirty="0" smtClean="0"/>
              <a:t>リム形状法（一部</a:t>
            </a:r>
            <a:r>
              <a:rPr lang="en-US" altLang="ja-JP" dirty="0" smtClean="0"/>
              <a:t>Aizu</a:t>
            </a:r>
            <a:r>
              <a:rPr lang="ja-JP" altLang="en-US" dirty="0" smtClean="0"/>
              <a:t>モデルデータで補作）</a:t>
            </a:r>
            <a:endParaRPr lang="en-US" altLang="ja-JP" dirty="0" smtClean="0"/>
          </a:p>
          <a:p>
            <a:r>
              <a:rPr lang="ja-JP" altLang="en-US" dirty="0" smtClean="0"/>
              <a:t>理学系（会津大）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ステレオ視</a:t>
            </a:r>
            <a:endParaRPr lang="en-US" altLang="ja-JP" dirty="0" smtClean="0"/>
          </a:p>
          <a:p>
            <a:r>
              <a:rPr lang="en-US" altLang="ja-JP" dirty="0" smtClean="0"/>
              <a:t>NASA Co-I (R. Gaskell, JPL)</a:t>
            </a:r>
          </a:p>
          <a:p>
            <a:pPr lvl="1"/>
            <a:r>
              <a:rPr lang="ja-JP" altLang="en-US" dirty="0" smtClean="0"/>
              <a:t>ステレオ視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Shape-from-shading</a:t>
            </a:r>
          </a:p>
          <a:p>
            <a:r>
              <a:rPr lang="ja-JP" altLang="en-US" dirty="0" smtClean="0"/>
              <a:t>探査機位置の再推定は</a:t>
            </a:r>
            <a:r>
              <a:rPr lang="en-US" altLang="ja-JP" dirty="0" smtClean="0"/>
              <a:t>LIDAR</a:t>
            </a:r>
            <a:r>
              <a:rPr lang="ja-JP" altLang="en-US" dirty="0" smtClean="0"/>
              <a:t>理学チームが実施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6277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>
            <a:alphaModFix amt="55000"/>
          </a:blip>
          <a:srcRect r="53866" b="52850"/>
          <a:stretch/>
        </p:blipFill>
        <p:spPr>
          <a:xfrm>
            <a:off x="2199220" y="1600200"/>
            <a:ext cx="4747030" cy="464492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はやぶさ初号機時の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イトカワモデル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Aizu model</a:t>
            </a:r>
          </a:p>
          <a:p>
            <a:pPr lvl="1"/>
            <a:r>
              <a:rPr lang="ja-JP" altLang="en-US" dirty="0" smtClean="0"/>
              <a:t>会津大学出村裕英氏の研究グループによる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手法</a:t>
            </a:r>
            <a:r>
              <a:rPr lang="en-US" altLang="ja-JP" dirty="0" smtClean="0"/>
              <a:t>: </a:t>
            </a:r>
            <a:r>
              <a:rPr kumimoji="1" lang="ja-JP" altLang="en-US" dirty="0" smtClean="0"/>
              <a:t>ステレオ視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初版完成時期</a:t>
            </a:r>
            <a:r>
              <a:rPr kumimoji="1" lang="en-US" altLang="ja-JP" dirty="0" smtClean="0"/>
              <a:t>: 2005/10</a:t>
            </a:r>
            <a:r>
              <a:rPr kumimoji="1" lang="ja-JP" altLang="en-US" dirty="0" smtClean="0"/>
              <a:t>（グローバルマッピング</a:t>
            </a:r>
            <a:r>
              <a:rPr lang="ja-JP" altLang="en-US" dirty="0" smtClean="0"/>
              <a:t>約３週間後）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ポリゴン数</a:t>
            </a:r>
            <a:r>
              <a:rPr lang="ja-JP" altLang="en-US" dirty="0"/>
              <a:t>（最終時）</a:t>
            </a:r>
            <a:r>
              <a:rPr kumimoji="1" lang="en-US" altLang="ja-JP" dirty="0" smtClean="0"/>
              <a:t>: </a:t>
            </a:r>
            <a:r>
              <a:rPr lang="en-US" altLang="ja-JP" dirty="0" smtClean="0"/>
              <a:t>4,285</a:t>
            </a:r>
          </a:p>
          <a:p>
            <a:pPr lvl="1"/>
            <a:r>
              <a:rPr kumimoji="1" lang="ja-JP" altLang="en-US" dirty="0" smtClean="0"/>
              <a:t>平均ポリゴン径</a:t>
            </a:r>
            <a:r>
              <a:rPr kumimoji="1" lang="en-US" altLang="ja-JP" dirty="0" smtClean="0"/>
              <a:t>: ~ 15 m</a:t>
            </a:r>
          </a:p>
          <a:p>
            <a:pPr lvl="2"/>
            <a:r>
              <a:rPr lang="en-US" altLang="ja-JP" dirty="0" smtClean="0"/>
              <a:t>HP</a:t>
            </a:r>
            <a:r>
              <a:rPr lang="ja-JP" altLang="en-US" dirty="0"/>
              <a:t>撮像の</a:t>
            </a:r>
            <a:r>
              <a:rPr lang="en-US" altLang="ja-JP" dirty="0"/>
              <a:t>10-20 pixel</a:t>
            </a:r>
            <a:r>
              <a:rPr lang="ja-JP" altLang="en-US" dirty="0" smtClean="0"/>
              <a:t>メッシュ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自転軸推定精度</a:t>
            </a:r>
            <a:r>
              <a:rPr lang="en-US" altLang="ja-JP" dirty="0" smtClean="0"/>
              <a:t>: ~ 3 </a:t>
            </a:r>
            <a:r>
              <a:rPr lang="en-US" altLang="ja-JP" dirty="0" err="1" smtClean="0"/>
              <a:t>deg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947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はやぶさ初号機時の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イトカワモデル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Gaskell model</a:t>
            </a:r>
          </a:p>
          <a:p>
            <a:pPr lvl="1"/>
            <a:r>
              <a:rPr lang="en-US" altLang="ja-JP" dirty="0" smtClean="0"/>
              <a:t>JPL</a:t>
            </a:r>
            <a:r>
              <a:rPr lang="ja-JP" altLang="en-US" dirty="0" smtClean="0"/>
              <a:t>（当時，現</a:t>
            </a:r>
            <a:r>
              <a:rPr lang="en-US" altLang="ja-JP" dirty="0" smtClean="0"/>
              <a:t>PSI</a:t>
            </a:r>
            <a:r>
              <a:rPr lang="ja-JP" altLang="en-US" dirty="0" smtClean="0"/>
              <a:t>）</a:t>
            </a:r>
            <a:r>
              <a:rPr lang="en-US" altLang="ja-JP" dirty="0" smtClean="0"/>
              <a:t>W. Gaskell</a:t>
            </a:r>
            <a:r>
              <a:rPr lang="ja-JP" altLang="en-US" dirty="0" smtClean="0"/>
              <a:t>氏による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手法</a:t>
            </a:r>
            <a:r>
              <a:rPr lang="en-US" altLang="ja-JP" dirty="0" smtClean="0"/>
              <a:t>: </a:t>
            </a:r>
            <a:r>
              <a:rPr kumimoji="1" lang="ja-JP" altLang="en-US" dirty="0" smtClean="0"/>
              <a:t>ステレオ視＋</a:t>
            </a:r>
            <a:r>
              <a:rPr kumimoji="1" lang="en-US" altLang="ja-JP" dirty="0" smtClean="0"/>
              <a:t>Shape-from-Shading</a:t>
            </a:r>
          </a:p>
          <a:p>
            <a:pPr lvl="1"/>
            <a:r>
              <a:rPr kumimoji="1" lang="ja-JP" altLang="en-US" dirty="0" smtClean="0"/>
              <a:t>初版完成時期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ランデブー終了後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ポリゴン数（最終時）</a:t>
            </a:r>
            <a:r>
              <a:rPr kumimoji="1" lang="en-US" altLang="ja-JP" dirty="0" smtClean="0"/>
              <a:t>: </a:t>
            </a:r>
            <a:r>
              <a:rPr lang="en-US" altLang="ja-JP" dirty="0" smtClean="0"/>
              <a:t>3,145,728</a:t>
            </a:r>
          </a:p>
          <a:p>
            <a:pPr lvl="1"/>
            <a:r>
              <a:rPr kumimoji="1" lang="ja-JP" altLang="en-US" dirty="0" smtClean="0"/>
              <a:t>平均ポリゴン径</a:t>
            </a:r>
            <a:r>
              <a:rPr kumimoji="1" lang="en-US" altLang="ja-JP" dirty="0" smtClean="0"/>
              <a:t>: ~ 0.2 m</a:t>
            </a:r>
          </a:p>
          <a:p>
            <a:pPr lvl="2"/>
            <a:r>
              <a:rPr lang="en-US" altLang="ja-JP" dirty="0"/>
              <a:t>HP</a:t>
            </a:r>
            <a:r>
              <a:rPr lang="ja-JP" altLang="en-US" dirty="0"/>
              <a:t>撮像の</a:t>
            </a:r>
            <a:r>
              <a:rPr lang="en-US" altLang="ja-JP" dirty="0"/>
              <a:t>0.3 pixel</a:t>
            </a:r>
            <a:r>
              <a:rPr lang="ja-JP" altLang="en-US" dirty="0"/>
              <a:t>メッシュ，近接撮像の</a:t>
            </a:r>
            <a:r>
              <a:rPr lang="en-US" altLang="ja-JP" dirty="0"/>
              <a:t>1 pixel</a:t>
            </a:r>
            <a:r>
              <a:rPr lang="ja-JP" altLang="en-US" dirty="0" smtClean="0"/>
              <a:t>メッシュ（有効解像度はメッシュと同程度かやや大きいと思われる）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自転軸推定精度</a:t>
            </a:r>
            <a:r>
              <a:rPr lang="en-US" altLang="ja-JP" dirty="0" smtClean="0"/>
              <a:t>: ~ 0.005 </a:t>
            </a:r>
            <a:r>
              <a:rPr lang="en-US" altLang="ja-JP" dirty="0" err="1" smtClean="0"/>
              <a:t>deg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>
            <a:alphaModFix amt="3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5"/>
          <a:stretch/>
        </p:blipFill>
        <p:spPr bwMode="auto">
          <a:xfrm>
            <a:off x="1346400" y="1605370"/>
            <a:ext cx="6300654" cy="4468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0667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各モデルの利用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96744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dirty="0" smtClean="0"/>
              <a:t>タッチダウンサイト検討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工学系モデル・理学系モデル</a:t>
            </a:r>
            <a:endParaRPr lang="en-US" altLang="ja-JP" dirty="0" smtClean="0"/>
          </a:p>
          <a:p>
            <a:r>
              <a:rPr kumimoji="1" lang="ja-JP" altLang="en-US" dirty="0" smtClean="0"/>
              <a:t>初期成果論文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理学系モデル</a:t>
            </a:r>
            <a:r>
              <a:rPr lang="en-US" altLang="ja-JP" dirty="0" smtClean="0"/>
              <a:t> (Aizu model)</a:t>
            </a:r>
          </a:p>
          <a:p>
            <a:r>
              <a:rPr lang="ja-JP" altLang="en-US" dirty="0" smtClean="0"/>
              <a:t>その後の詳細解析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Gaskell model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27" y="4196945"/>
            <a:ext cx="3035432" cy="228824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661307" y="6300528"/>
            <a:ext cx="1232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Eng. model</a:t>
            </a:r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9119" y="4182179"/>
            <a:ext cx="2487681" cy="2487681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7045752" y="6162928"/>
            <a:ext cx="1504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Gaskell model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4"/>
          <a:srcRect r="53866" b="52850"/>
          <a:stretch/>
        </p:blipFill>
        <p:spPr>
          <a:xfrm>
            <a:off x="3493128" y="4244812"/>
            <a:ext cx="2337729" cy="228744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4480726" y="6114484"/>
            <a:ext cx="1231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Aizu model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3287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Gaskell</a:t>
            </a:r>
            <a:r>
              <a:rPr kumimoji="1" lang="ja-JP" altLang="en-US" dirty="0" smtClean="0"/>
              <a:t>モデルの再現度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87376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64049" y="5313660"/>
            <a:ext cx="135165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kumimoji="0" lang="ja-JP" altLang="en-US" dirty="0">
                <a:solidFill>
                  <a:schemeClr val="tx2"/>
                </a:solidFill>
                <a:latin typeface="ヒラギノ角ゴ Pro W6" charset="0"/>
                <a:ea typeface="ヒラギノ角ゴ Pro W6" charset="0"/>
                <a:cs typeface="ヒラギノ角ゴ Pro W6" charset="0"/>
              </a:rPr>
              <a:t>はやぶさが</a:t>
            </a:r>
            <a:endParaRPr kumimoji="0" lang="en-US" altLang="ja-JP" dirty="0">
              <a:solidFill>
                <a:schemeClr val="tx2"/>
              </a:solidFill>
              <a:latin typeface="ヒラギノ角ゴ Pro W6" charset="0"/>
              <a:ea typeface="ヒラギノ角ゴ Pro W6" charset="0"/>
              <a:cs typeface="ヒラギノ角ゴ Pro W6" charset="0"/>
            </a:endParaRPr>
          </a:p>
          <a:p>
            <a:pPr algn="ctr"/>
            <a:r>
              <a:rPr kumimoji="0" lang="ja-JP" altLang="en-US" dirty="0">
                <a:solidFill>
                  <a:schemeClr val="tx2"/>
                </a:solidFill>
                <a:latin typeface="ヒラギノ角ゴ Pro W6" charset="0"/>
                <a:ea typeface="ヒラギノ角ゴ Pro W6" charset="0"/>
                <a:cs typeface="ヒラギノ角ゴ Pro W6" charset="0"/>
              </a:rPr>
              <a:t>撮影した</a:t>
            </a:r>
            <a:endParaRPr kumimoji="0" lang="en-US" altLang="ja-JP" dirty="0">
              <a:solidFill>
                <a:schemeClr val="tx2"/>
              </a:solidFill>
              <a:latin typeface="ヒラギノ角ゴ Pro W6" charset="0"/>
              <a:ea typeface="ヒラギノ角ゴ Pro W6" charset="0"/>
              <a:cs typeface="ヒラギノ角ゴ Pro W6" charset="0"/>
            </a:endParaRPr>
          </a:p>
          <a:p>
            <a:pPr algn="ctr"/>
            <a:r>
              <a:rPr kumimoji="0" lang="ja-JP" altLang="en-US" dirty="0">
                <a:solidFill>
                  <a:schemeClr val="tx2"/>
                </a:solidFill>
                <a:latin typeface="ヒラギノ角ゴ Pro W6" charset="0"/>
                <a:ea typeface="ヒラギノ角ゴ Pro W6" charset="0"/>
                <a:cs typeface="ヒラギノ角ゴ Pro W6" charset="0"/>
              </a:rPr>
              <a:t>実際の</a:t>
            </a:r>
            <a:r>
              <a:rPr kumimoji="0" lang="ja-JP" altLang="en-US" dirty="0" smtClean="0">
                <a:solidFill>
                  <a:schemeClr val="tx2"/>
                </a:solidFill>
                <a:latin typeface="ヒラギノ角ゴ Pro W6" charset="0"/>
                <a:ea typeface="ヒラギノ角ゴ Pro W6" charset="0"/>
                <a:cs typeface="ヒラギノ角ゴ Pro W6" charset="0"/>
              </a:rPr>
              <a:t>画像</a:t>
            </a:r>
            <a:endParaRPr kumimoji="0" lang="ja-JP" altLang="en-US" dirty="0">
              <a:solidFill>
                <a:schemeClr val="tx2"/>
              </a:solidFill>
              <a:latin typeface="ヒラギノ角ゴ Pro W6" charset="0"/>
              <a:ea typeface="ヒラギノ角ゴ Pro W6" charset="0"/>
              <a:cs typeface="ヒラギノ角ゴ Pro W6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714372" y="5313660"/>
            <a:ext cx="112082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endParaRPr kumimoji="0" lang="en-US" altLang="ja-JP" dirty="0" smtClean="0">
              <a:solidFill>
                <a:schemeClr val="tx2"/>
              </a:solidFill>
              <a:latin typeface="ヒラギノ角ゴ Pro W6" charset="0"/>
              <a:ea typeface="ヒラギノ角ゴ Pro W6" charset="0"/>
              <a:cs typeface="ヒラギノ角ゴ Pro W6" charset="0"/>
            </a:endParaRPr>
          </a:p>
          <a:p>
            <a:pPr algn="ctr"/>
            <a:r>
              <a:rPr kumimoji="0" lang="ja-JP" altLang="en-US" dirty="0" smtClean="0">
                <a:solidFill>
                  <a:schemeClr val="tx2"/>
                </a:solidFill>
                <a:latin typeface="ヒラギノ角ゴ Pro W6" charset="0"/>
                <a:ea typeface="ヒラギノ角ゴ Pro W6" charset="0"/>
                <a:cs typeface="ヒラギノ角ゴ Pro W6" charset="0"/>
              </a:rPr>
              <a:t>模擬画像</a:t>
            </a:r>
            <a:endParaRPr kumimoji="0" lang="en-US" altLang="ja-JP" dirty="0" smtClean="0">
              <a:solidFill>
                <a:schemeClr val="tx2"/>
              </a:solidFill>
              <a:latin typeface="ヒラギノ角ゴ Pro W6" charset="0"/>
              <a:ea typeface="ヒラギノ角ゴ Pro W6" charset="0"/>
              <a:cs typeface="ヒラギノ角ゴ Pro W6" charset="0"/>
            </a:endParaRPr>
          </a:p>
          <a:p>
            <a:pPr algn="ctr"/>
            <a:endParaRPr kumimoji="0" lang="ja-JP" altLang="en-US" dirty="0">
              <a:solidFill>
                <a:schemeClr val="tx2"/>
              </a:solidFill>
              <a:latin typeface="ヒラギノ角ゴ Pro W6" charset="0"/>
              <a:ea typeface="ヒラギノ角ゴ Pro W6" charset="0"/>
              <a:cs typeface="ヒラギノ角ゴ Pro W6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049429" y="5175161"/>
            <a:ext cx="295465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kumimoji="0" lang="ja-JP" altLang="en-US" dirty="0">
                <a:solidFill>
                  <a:schemeClr val="tx2"/>
                </a:solidFill>
                <a:latin typeface="ヒラギノ角ゴ Pro W6" charset="0"/>
                <a:ea typeface="ヒラギノ角ゴ Pro W6" charset="0"/>
                <a:cs typeface="ヒラギノ角ゴ Pro W6" charset="0"/>
              </a:rPr>
              <a:t>時刻</a:t>
            </a:r>
            <a:endParaRPr kumimoji="0" lang="en-US" altLang="ja-JP" dirty="0">
              <a:solidFill>
                <a:schemeClr val="tx2"/>
              </a:solidFill>
              <a:latin typeface="ヒラギノ角ゴ Pro W6" charset="0"/>
              <a:ea typeface="ヒラギノ角ゴ Pro W6" charset="0"/>
              <a:cs typeface="ヒラギノ角ゴ Pro W6" charset="0"/>
            </a:endParaRPr>
          </a:p>
          <a:p>
            <a:pPr algn="ctr"/>
            <a:r>
              <a:rPr kumimoji="0" lang="ja-JP" altLang="en-US" dirty="0">
                <a:solidFill>
                  <a:schemeClr val="tx2"/>
                </a:solidFill>
                <a:latin typeface="ヒラギノ角ゴ Pro W6" charset="0"/>
                <a:ea typeface="ヒラギノ角ゴ Pro W6" charset="0"/>
                <a:cs typeface="ヒラギノ角ゴ Pro W6" charset="0"/>
              </a:rPr>
              <a:t>探査機位置・姿勢</a:t>
            </a:r>
            <a:endParaRPr kumimoji="0" lang="en-US" altLang="ja-JP" dirty="0">
              <a:solidFill>
                <a:schemeClr val="tx2"/>
              </a:solidFill>
              <a:latin typeface="ヒラギノ角ゴ Pro W6" charset="0"/>
              <a:ea typeface="ヒラギノ角ゴ Pro W6" charset="0"/>
              <a:cs typeface="ヒラギノ角ゴ Pro W6" charset="0"/>
            </a:endParaRPr>
          </a:p>
          <a:p>
            <a:pPr algn="ctr"/>
            <a:r>
              <a:rPr kumimoji="0" lang="ja-JP" altLang="en-US" dirty="0">
                <a:solidFill>
                  <a:schemeClr val="tx2"/>
                </a:solidFill>
                <a:latin typeface="ヒラギノ角ゴ Pro W6" charset="0"/>
                <a:ea typeface="ヒラギノ角ゴ Pro W6" charset="0"/>
                <a:cs typeface="ヒラギノ角ゴ Pro W6" charset="0"/>
              </a:rPr>
              <a:t>天体，光源位置</a:t>
            </a:r>
            <a:r>
              <a:rPr kumimoji="0" lang="ja-JP" altLang="en-US" dirty="0" smtClean="0">
                <a:solidFill>
                  <a:schemeClr val="tx2"/>
                </a:solidFill>
                <a:latin typeface="ヒラギノ角ゴ Pro W6" charset="0"/>
                <a:ea typeface="ヒラギノ角ゴ Pro W6" charset="0"/>
                <a:cs typeface="ヒラギノ角ゴ Pro W6" charset="0"/>
              </a:rPr>
              <a:t>，機器情報</a:t>
            </a:r>
            <a:endParaRPr kumimoji="0" lang="en-US" altLang="ja-JP" dirty="0" smtClean="0">
              <a:solidFill>
                <a:schemeClr val="tx2"/>
              </a:solidFill>
              <a:latin typeface="ヒラギノ角ゴ Pro W6" charset="0"/>
              <a:ea typeface="ヒラギノ角ゴ Pro W6" charset="0"/>
              <a:cs typeface="ヒラギノ角ゴ Pro W6" charset="0"/>
            </a:endParaRPr>
          </a:p>
          <a:p>
            <a:pPr algn="ctr"/>
            <a:r>
              <a:rPr kumimoji="0" lang="ja-JP" altLang="en-US" dirty="0" smtClean="0">
                <a:solidFill>
                  <a:schemeClr val="tx2"/>
                </a:solidFill>
                <a:latin typeface="ヒラギノ角ゴ Pro W6" charset="0"/>
                <a:ea typeface="ヒラギノ角ゴ Pro W6" charset="0"/>
                <a:cs typeface="ヒラギノ角ゴ Pro W6" charset="0"/>
              </a:rPr>
              <a:t>形状モデル</a:t>
            </a:r>
            <a:endParaRPr kumimoji="0" lang="en-US" altLang="ja-JP" dirty="0">
              <a:solidFill>
                <a:schemeClr val="tx2"/>
              </a:solidFill>
              <a:latin typeface="ヒラギノ角ゴ Pro W6" charset="0"/>
              <a:ea typeface="ヒラギノ角ゴ Pro W6" charset="0"/>
              <a:cs typeface="ヒラギノ角ゴ Pro W6" charset="0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2590800" y="5546725"/>
            <a:ext cx="304800" cy="457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  <a:ea typeface="Osaka" charset="-128"/>
              <a:cs typeface="Osaka" charset="-128"/>
            </a:endParaRPr>
          </a:p>
        </p:txBody>
      </p:sp>
      <p:sp>
        <p:nvSpPr>
          <p:cNvPr id="9" name="右矢印 8"/>
          <p:cNvSpPr/>
          <p:nvPr/>
        </p:nvSpPr>
        <p:spPr>
          <a:xfrm>
            <a:off x="6096000" y="5546725"/>
            <a:ext cx="304800" cy="457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  <a:ea typeface="Osaka" charset="-128"/>
              <a:cs typeface="Osaka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8855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使用技術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Structure from Motion (</a:t>
            </a:r>
            <a:r>
              <a:rPr kumimoji="1" lang="en-US" altLang="ja-JP" dirty="0" err="1" smtClean="0"/>
              <a:t>SfM</a:t>
            </a:r>
            <a:r>
              <a:rPr kumimoji="1" lang="en-US" altLang="ja-JP" dirty="0" smtClean="0"/>
              <a:t>): </a:t>
            </a:r>
            <a:r>
              <a:rPr kumimoji="1" lang="ja-JP" altLang="en-US" dirty="0" smtClean="0"/>
              <a:t>移動するカメラで取得された多視点画像を用いた形状推定手法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バンドル調整法（</a:t>
            </a:r>
            <a:r>
              <a:rPr lang="en-US" altLang="ja-JP" dirty="0" smtClean="0"/>
              <a:t>Bundle adjustment</a:t>
            </a:r>
            <a:r>
              <a:rPr lang="ja-JP" altLang="en-US" dirty="0" smtClean="0"/>
              <a:t>）では，複数の画像をまとめて処理可能（初号機時，会津モデルでは</a:t>
            </a:r>
            <a:r>
              <a:rPr lang="en-US" altLang="ja-JP" dirty="0" smtClean="0"/>
              <a:t>2</a:t>
            </a:r>
            <a:r>
              <a:rPr lang="ja-JP" altLang="en-US" dirty="0" smtClean="0"/>
              <a:t>枚ペアまたは</a:t>
            </a:r>
            <a:r>
              <a:rPr lang="en-US" altLang="ja-JP" dirty="0" smtClean="0"/>
              <a:t>3</a:t>
            </a:r>
            <a:r>
              <a:rPr lang="ja-JP" altLang="en-US" dirty="0" smtClean="0"/>
              <a:t>枚セットの処理）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画像が増えることで，特徴点の位置推定精度とカメラパラメータ（＝探査機位置・姿勢情報）精度が向上することが期待される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コンピュータビジョン（</a:t>
            </a:r>
            <a:r>
              <a:rPr kumimoji="1" lang="en-US" altLang="ja-JP" dirty="0" smtClean="0"/>
              <a:t>CV</a:t>
            </a:r>
            <a:r>
              <a:rPr kumimoji="1" lang="ja-JP" altLang="en-US" dirty="0" smtClean="0"/>
              <a:t>）分野では</a:t>
            </a:r>
            <a:r>
              <a:rPr lang="ja-JP" altLang="en-US" dirty="0" smtClean="0"/>
              <a:t>「枯れた」技術となり，有用なライブラリ，ソフトウェアが多く活用可能（</a:t>
            </a:r>
            <a:r>
              <a:rPr lang="en-US" altLang="ja-JP" dirty="0" smtClean="0"/>
              <a:t>Bundler</a:t>
            </a:r>
            <a:r>
              <a:rPr lang="ja-JP" altLang="en-US" dirty="0" smtClean="0"/>
              <a:t>など：初号機時にはスクラッチから開発）</a:t>
            </a:r>
            <a:endParaRPr lang="en-US" altLang="ja-JP" dirty="0" smtClean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204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使用技術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/>
              <a:t>Multi-view </a:t>
            </a:r>
            <a:r>
              <a:rPr lang="en-US" altLang="ja-JP" dirty="0" smtClean="0"/>
              <a:t>Stereo</a:t>
            </a:r>
            <a:r>
              <a:rPr lang="en-US" altLang="ja-JP" dirty="0"/>
              <a:t> </a:t>
            </a:r>
            <a:r>
              <a:rPr kumimoji="1" lang="en-US" altLang="ja-JP" dirty="0" smtClean="0"/>
              <a:t>(MVS): </a:t>
            </a:r>
            <a:r>
              <a:rPr kumimoji="1" lang="ja-JP" altLang="en-US" dirty="0" smtClean="0"/>
              <a:t>複数画像を用いたステレオ視による形状推定手法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初号機会津モデルの手法そのものはこちらに相当</a:t>
            </a:r>
            <a:endParaRPr kumimoji="1" lang="en-US" altLang="ja-JP" dirty="0" smtClean="0"/>
          </a:p>
          <a:p>
            <a:pPr lvl="1"/>
            <a:r>
              <a:rPr kumimoji="1" lang="en-US" altLang="ja-JP" dirty="0" err="1" smtClean="0"/>
              <a:t>SfM</a:t>
            </a:r>
            <a:r>
              <a:rPr kumimoji="1" lang="ja-JP" altLang="en-US" dirty="0" smtClean="0"/>
              <a:t>と同じく，</a:t>
            </a:r>
            <a:r>
              <a:rPr kumimoji="1" lang="en-US" altLang="ja-JP" dirty="0" smtClean="0"/>
              <a:t>CV</a:t>
            </a:r>
            <a:r>
              <a:rPr kumimoji="1" lang="ja-JP" altLang="en-US" dirty="0" smtClean="0"/>
              <a:t>分野では</a:t>
            </a:r>
            <a:r>
              <a:rPr lang="ja-JP" altLang="en-US" dirty="0" smtClean="0"/>
              <a:t>枯れた技術（実装例として</a:t>
            </a:r>
            <a:r>
              <a:rPr lang="en-US" altLang="ja-JP" dirty="0" smtClean="0"/>
              <a:t>PMVS2</a:t>
            </a:r>
            <a:r>
              <a:rPr lang="ja-JP" altLang="en-US" dirty="0" smtClean="0"/>
              <a:t>などがある）</a:t>
            </a:r>
            <a:endParaRPr lang="en-US" altLang="ja-JP" dirty="0" smtClean="0"/>
          </a:p>
          <a:p>
            <a:r>
              <a:rPr lang="en-US" altLang="ja-JP" dirty="0" smtClean="0"/>
              <a:t>Shape-from-Shading: </a:t>
            </a:r>
            <a:r>
              <a:rPr lang="ja-JP" altLang="en-US" dirty="0" smtClean="0"/>
              <a:t>物体についた陰影から形状を推定する手法（類似用語として</a:t>
            </a:r>
            <a:r>
              <a:rPr lang="en-US" altLang="ja-JP" dirty="0" err="1" smtClean="0"/>
              <a:t>photoclinometry</a:t>
            </a:r>
            <a:r>
              <a:rPr lang="en-US" altLang="ja-JP" dirty="0"/>
              <a:t>, </a:t>
            </a:r>
            <a:r>
              <a:rPr lang="en-US" altLang="ja-JP" dirty="0" smtClean="0"/>
              <a:t>photometric stereo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小領域，小スケールの形状推定に適する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Gaskell</a:t>
            </a:r>
            <a:r>
              <a:rPr lang="ja-JP" altLang="en-US" dirty="0" smtClean="0"/>
              <a:t>モデルでも使用</a:t>
            </a:r>
            <a:endParaRPr lang="en-US" altLang="ja-JP" dirty="0" smtClean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D6E3-F99F-DB45-9E01-28480E520BA4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045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トワイライト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8417</TotalTime>
  <Words>718</Words>
  <Application>Microsoft Macintosh PowerPoint</Application>
  <PresentationFormat>画面に合わせる (4:3)</PresentationFormat>
  <Paragraphs>106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ホワイト</vt:lpstr>
      <vt:lpstr>Bundlerによる 小惑星形状認識</vt:lpstr>
      <vt:lpstr>形状認識の目的</vt:lpstr>
      <vt:lpstr>はやぶさ初号機時</vt:lpstr>
      <vt:lpstr>はやぶさ初号機時の イトカワモデル</vt:lpstr>
      <vt:lpstr>はやぶさ初号機時の イトカワモデル</vt:lpstr>
      <vt:lpstr>各モデルの利用</vt:lpstr>
      <vt:lpstr>Gaskellモデルの再現度</vt:lpstr>
      <vt:lpstr>使用技術</vt:lpstr>
      <vt:lpstr>使用技術</vt:lpstr>
      <vt:lpstr>形状モデル構築処理フロー</vt:lpstr>
      <vt:lpstr>Bundlerによる処理例</vt:lpstr>
      <vt:lpstr>Bundler + PMVS（密なモデル作成ツール）</vt:lpstr>
      <vt:lpstr>Bundler</vt:lpstr>
    </vt:vector>
  </TitlesOfParts>
  <Company>UoA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形状モデル構築・探査機位置同定</dc:title>
  <dc:creator>Naru Hirata</dc:creator>
  <cp:lastModifiedBy>平田 成</cp:lastModifiedBy>
  <cp:revision>324</cp:revision>
  <dcterms:created xsi:type="dcterms:W3CDTF">2012-05-30T09:27:04Z</dcterms:created>
  <dcterms:modified xsi:type="dcterms:W3CDTF">2012-08-29T02:29:38Z</dcterms:modified>
</cp:coreProperties>
</file>