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D93E4-4A08-FB51-1E99-AAD10CDAC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7F39C9-70B8-1DDE-7638-392A4203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77FE5C-AE94-7008-7001-B3409B38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7A4363-81D2-1C60-F2EB-83BE0E66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54DE21-4EC6-2C3A-DA59-8DAD5B4F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7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51DA25-6D13-E311-A7E3-1196B6E1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8237B2-F734-49DA-17B9-CA41DBF19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9A241A-0EC1-D505-F39B-FDB91CF9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282DA6-7526-DD91-9F52-D27AD680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A19156-C8EB-4914-6C44-4A91D57F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5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7DAD07-C1F5-2865-2A16-623CBB95D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3B2CA6-248F-294B-C647-EA8B12183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35D09-1DC0-7499-DA88-CE57F469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B01D5A-E336-936F-0A8E-48EAA5B5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C86D41-8B6B-FBFF-C652-208564E9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20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63CC8-4D3C-A22B-49B4-0DDF1AFB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1B57E-96BD-4DB7-3407-276A45A2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CED001-A3E5-5675-8AAE-421C00D6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0866E7-90E1-3A1D-D0FA-1E714D39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424CA1-FF46-DCF5-C757-F3826877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13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138401-E4F1-E2DF-F4D9-B616D897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CCD0B7-0961-1424-9A48-13736D8C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3BAEBA-0F5B-7D06-B917-5D0395BF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46BC1-997C-82F6-B0E2-3B14FE31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88B36B-08B9-CADA-5F82-51C15FEB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3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BF0D2-ED67-09DA-430E-1C4D3993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CA8D69-8DF3-5BC2-863A-CB611ADF3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80922D-54BE-9C4F-4EDC-4B6C1E389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634DA9-DEAE-1D95-EEDB-625D9670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21E810-BEEF-AC32-26F9-48E2E08C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0340BC-DC7B-C9EE-4EE4-B7DFCA26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4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22C71-5E98-E677-546A-52D0B982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51835D-2206-83BF-3A07-10C58955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D4B9A-9A33-7BBC-CE61-B8EA54B94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FB4046-1935-C814-2320-D9BB93923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531E66-6FDA-6B0C-9884-8DB22010E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13F77C-BF74-DC4E-7F58-55677C38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5C75EC-E923-B74A-ABE9-81A6FEFE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E0AE75-1C6D-6707-D4FD-FD82E24B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1D4F5-603C-08D8-49FA-D3A932D6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2F1486-1B99-D718-FF03-4B1AF887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814376-723E-A4A1-6737-5420C2D1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DDA738-E81C-97F3-F335-D84C51C0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7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0234E41-D865-EB1B-8DA4-C2B9A58F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60A2BC-CF30-B8BC-FBBE-19A0BDD2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619D7-2D6D-D6A2-A56D-55BAB360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4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D31C2-029F-CABA-A1B5-D55B2AE1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668BBF-3671-07D8-2F5E-458CD869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0D8842-9D6B-CC02-BDFC-3B2E22306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A6AEBC-704E-F990-8E90-CF125654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55A9BC-6FEA-0DE2-7863-BB5FAFE5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D2CB35-7A7E-FE8F-267B-D19B71BA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6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5715A-0DEA-137A-390A-24E2BAF0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2CFF69-576F-1691-1013-51204B5E3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04A403-FEF0-1C2C-7A0F-6D36FF784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573E96-63FA-D84A-E521-09A8B67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3BB924-194C-E350-C32C-2CFC4099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2E9A18-CA40-FC13-F89C-2DFF7C2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A6D6B38-821D-8297-032A-C275EA89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B92D3F-893C-D2CC-4B6E-C916025B7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8D5F6-C4B5-3DE2-8D14-2639FF3AD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4868-347D-4A39-BA5F-43549EAE87F1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661F55-9C17-6869-BC94-3EF9EB1CF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73C61-F234-B0D7-F2BC-E14BD6570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FC6F-4606-4BEF-B43E-5EB80AD4A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8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C871A-31C5-52F0-EB5D-B36C2229D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925637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IR2</a:t>
            </a:r>
            <a:r>
              <a:rPr kumimoji="1" lang="ja-JP" altLang="en-US" sz="4800" dirty="0"/>
              <a:t>で観測された大規模な順圧不安定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81D3EE-536D-1E92-5C38-9B39FDB8B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堀之内 武（北大）</a:t>
            </a:r>
          </a:p>
        </p:txBody>
      </p:sp>
    </p:spTree>
    <p:extLst>
      <p:ext uri="{BB962C8B-B14F-4D97-AF65-F5344CB8AC3E}">
        <p14:creationId xmlns:p14="http://schemas.microsoft.com/office/powerpoint/2010/main" val="101462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3817FA-8FB3-B6E9-D002-CB00C1F5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282F12-1F2F-D7AB-FC62-EE41F9CA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やっと論文にまとめて出しました</a:t>
            </a:r>
            <a:r>
              <a:rPr kumimoji="1" lang="en-US" altLang="ja-JP" dirty="0"/>
              <a:t>… (^_^;)</a:t>
            </a:r>
          </a:p>
          <a:p>
            <a:r>
              <a:rPr kumimoji="1" lang="ja-JP" altLang="en-US" dirty="0"/>
              <a:t>定性的にも定量的にも順圧不安定で</a:t>
            </a:r>
            <a:r>
              <a:rPr lang="ja-JP" altLang="en-US" dirty="0"/>
              <a:t>矛盾はないので，そういっていいでしょう。</a:t>
            </a:r>
            <a:endParaRPr lang="en-US" altLang="ja-JP" dirty="0"/>
          </a:p>
          <a:p>
            <a:r>
              <a:rPr kumimoji="1" lang="ja-JP" altLang="en-US"/>
              <a:t>地球型</a:t>
            </a:r>
            <a:r>
              <a:rPr kumimoji="1" lang="ja-JP" altLang="en-US" dirty="0"/>
              <a:t>惑星の大気でこれまで観測された中でスケールが最大の順圧不安定渦。</a:t>
            </a:r>
          </a:p>
        </p:txBody>
      </p:sp>
    </p:spTree>
    <p:extLst>
      <p:ext uri="{BB962C8B-B14F-4D97-AF65-F5344CB8AC3E}">
        <p14:creationId xmlns:p14="http://schemas.microsoft.com/office/powerpoint/2010/main" val="399838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77675-C394-7A3F-1926-ECDCE4D6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IR2</a:t>
            </a:r>
            <a:r>
              <a:rPr kumimoji="1" lang="ja-JP" altLang="en-US" dirty="0"/>
              <a:t>夜面観測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CAA533-9419-6665-593B-D41B2273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雲より下の大気からの放射を部分的にさえぎる雲の影絵を捉える。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本研究</a:t>
            </a:r>
            <a:endParaRPr lang="en-US" altLang="ja-JP" dirty="0"/>
          </a:p>
          <a:p>
            <a:r>
              <a:rPr kumimoji="1" lang="en-US" altLang="ja-JP" dirty="0"/>
              <a:t>20</a:t>
            </a:r>
            <a:r>
              <a:rPr lang="en-US" altLang="ja-JP" dirty="0"/>
              <a:t>16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</a:t>
            </a:r>
            <a:r>
              <a:rPr lang="en-US" altLang="ja-JP" dirty="0"/>
              <a:t>25</a:t>
            </a:r>
            <a:r>
              <a:rPr lang="ja-JP" altLang="en-US" dirty="0"/>
              <a:t>日に観測された大規模な渦列について。</a:t>
            </a:r>
            <a:endParaRPr lang="en-US" altLang="ja-JP" dirty="0"/>
          </a:p>
          <a:p>
            <a:r>
              <a:rPr kumimoji="1" lang="ja-JP" altLang="en-US" dirty="0"/>
              <a:t>あかつき</a:t>
            </a:r>
            <a:r>
              <a:rPr kumimoji="1" lang="en-US" altLang="ja-JP" dirty="0"/>
              <a:t>SWT</a:t>
            </a:r>
            <a:r>
              <a:rPr kumimoji="1" lang="ja-JP" altLang="en-US" dirty="0"/>
              <a:t>等では</a:t>
            </a:r>
            <a:r>
              <a:rPr kumimoji="1" lang="en-US" altLang="ja-JP" dirty="0"/>
              <a:t>2017</a:t>
            </a:r>
            <a:r>
              <a:rPr kumimoji="1" lang="ja-JP" altLang="en-US" dirty="0"/>
              <a:t>年あたりからリポートしているが，最近やっと論文にした。（</a:t>
            </a:r>
            <a:r>
              <a:rPr kumimoji="1" lang="en-US" altLang="ja-JP" dirty="0"/>
              <a:t>Horinouchi et al., 2023, GRL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80C3AB-89D8-4496-A9D1-060794DB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2403"/>
            <a:ext cx="6705600" cy="67056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8100E61-75F5-4E1C-8120-4C9EC4D2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0162"/>
            <a:ext cx="7886700" cy="486306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With original navigation data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E6A2F6-AF06-4755-A747-17799883B908}"/>
              </a:ext>
            </a:extLst>
          </p:cNvPr>
          <p:cNvSpPr txBox="1"/>
          <p:nvPr/>
        </p:nvSpPr>
        <p:spPr>
          <a:xfrm>
            <a:off x="6350000" y="49365"/>
            <a:ext cx="2142067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Lon moved by 2.5</a:t>
            </a:r>
            <a:r>
              <a:rPr kumimoji="1" lang="en-US" altLang="ja-JP" dirty="0">
                <a:sym typeface="Symbol" panose="05050102010706020507" pitchFamily="18" charset="2"/>
              </a:rPr>
              <a:t>/h (74 m/s at equator)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75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8C42AC-977F-4D3E-AA62-770C4D05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2403"/>
            <a:ext cx="6705600" cy="67056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8100E61-75F5-4E1C-8120-4C9EC4D2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6" y="0"/>
            <a:ext cx="7886700" cy="608541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Present result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33B394-F34E-4899-9D59-2595079BC27B}"/>
              </a:ext>
            </a:extLst>
          </p:cNvPr>
          <p:cNvSpPr txBox="1"/>
          <p:nvPr/>
        </p:nvSpPr>
        <p:spPr>
          <a:xfrm>
            <a:off x="6350000" y="49365"/>
            <a:ext cx="2142067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Lon moved by 2.5</a:t>
            </a:r>
            <a:r>
              <a:rPr kumimoji="1" lang="en-US" altLang="ja-JP" dirty="0">
                <a:sym typeface="Symbol" panose="05050102010706020507" pitchFamily="18" charset="2"/>
              </a:rPr>
              <a:t>/h (74 m/s at equator)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F4486D-713F-40FF-B3B7-014055DB7497}"/>
              </a:ext>
            </a:extLst>
          </p:cNvPr>
          <p:cNvSpPr txBox="1"/>
          <p:nvPr/>
        </p:nvSpPr>
        <p:spPr>
          <a:xfrm>
            <a:off x="6548943" y="2114296"/>
            <a:ext cx="242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Right vortex: clearly rotating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8332EB-8A85-4D6B-9CAA-FC7C38800D23}"/>
              </a:ext>
            </a:extLst>
          </p:cNvPr>
          <p:cNvSpPr txBox="1"/>
          <p:nvPr/>
        </p:nvSpPr>
        <p:spPr>
          <a:xfrm>
            <a:off x="6548942" y="3086940"/>
            <a:ext cx="242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Many linear features traveling w/ respect to the other features like vortices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47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315AE-6686-B5C5-B9CA-24B92E90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いっぱい, 座る, 異なる, 覆い が含まれている画像&#10;&#10;自動的に生成された説明">
            <a:extLst>
              <a:ext uri="{FF2B5EF4-FFF2-40B4-BE49-F238E27FC236}">
                <a16:creationId xmlns:a16="http://schemas.microsoft.com/office/drawing/2014/main" id="{7D483DC4-C513-0767-3072-485F7FB40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1" y="0"/>
            <a:ext cx="7176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5A8DB3-3997-21B1-D1D6-AE8545D5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4335B-5F22-2C7E-5849-C59375533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5" name="図 4" descr="グラフ&#10;&#10;中程度の精度で自動的に生成された説明">
            <a:extLst>
              <a:ext uri="{FF2B5EF4-FFF2-40B4-BE49-F238E27FC236}">
                <a16:creationId xmlns:a16="http://schemas.microsoft.com/office/drawing/2014/main" id="{B877DD4F-E93D-4D8B-6B9F-1554B509B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0"/>
            <a:ext cx="8702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19276-4302-2EB4-FE55-A79E8F98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0D40E-6C83-2859-3022-D94D37712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71157-133F-AC09-A4EB-67F23C75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63"/>
            <a:ext cx="9144000" cy="60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9B1AD83-AE95-2C5D-2E72-9F76DAE35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728" y="838198"/>
                <a:ext cx="4614471" cy="57742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ja-JP" altLang="en-US" sz="2000" dirty="0"/>
                  <a:t>波長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5.0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ja-JP" altLang="en-US" sz="2000" dirty="0"/>
                  <a:t>以上で存在。</a:t>
                </a:r>
              </a:p>
              <a:p>
                <a:pPr>
                  <a:lnSpc>
                    <a:spcPct val="100000"/>
                  </a:lnSpc>
                </a:pPr>
                <a:r>
                  <a:rPr kumimoji="1" lang="ja-JP" altLang="en-US" sz="2000" dirty="0"/>
                  <a:t>成長率最大のモード：波長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7.9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ja-JP" sz="2000" dirty="0"/>
                  <a:t>, e-folding time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2.5</m:t>
                    </m:r>
                    <m:sSubSup>
                      <m:sSubSupPr>
                        <m:ctrlPr>
                          <a:rPr lang="ja-JP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kumimoji="1" lang="en-US" altLang="ja-JP" sz="2000" dirty="0"/>
              </a:p>
              <a:p>
                <a:pPr>
                  <a:lnSpc>
                    <a:spcPct val="100000"/>
                  </a:lnSpc>
                </a:pPr>
                <a:r>
                  <a:rPr lang="ja-JP" altLang="en-US" sz="2000" dirty="0"/>
                  <a:t>観測された波長は約</a:t>
                </a:r>
                <a:r>
                  <a:rPr lang="en-US" altLang="ja-JP" sz="2000" dirty="0"/>
                  <a:t>2500km</a:t>
                </a:r>
                <a:r>
                  <a:rPr lang="ja-JP" altLang="en-US" sz="2000" dirty="0"/>
                  <a:t>。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:r>
                  <a:rPr lang="ja-JP" altLang="en-US" sz="2000" dirty="0"/>
                  <a:t>これが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7.9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ja-JP" altLang="en-US" sz="2000" dirty="0"/>
                  <a:t>に等しいなら，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3.2×</m:t>
                    </m:r>
                    <m:sSup>
                      <m:sSupPr>
                        <m:ctrlPr>
                          <a:rPr lang="ja-JP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/>
                      <m:t>km</m:t>
                    </m:r>
                  </m:oMath>
                </a14:m>
                <a:r>
                  <a:rPr kumimoji="1" lang="en-US" altLang="ja-JP" sz="2000" dirty="0"/>
                  <a:t>: </a:t>
                </a:r>
                <a:r>
                  <a:rPr lang="en-US" altLang="ja-JP" sz="2000" dirty="0"/>
                  <a:t>8</a:t>
                </a:r>
                <a:r>
                  <a:rPr lang="ja-JP" altLang="en-US" sz="2000" dirty="0"/>
                  <a:t>月</a:t>
                </a:r>
                <a:r>
                  <a:rPr lang="en-US" altLang="ja-JP" sz="2000" dirty="0"/>
                  <a:t>20</a:t>
                </a:r>
                <a:r>
                  <a:rPr lang="ja-JP" altLang="en-US" sz="2000" dirty="0"/>
                  <a:t>日観測のシアー域より狭いが，観測には分解能やタイミング等の制約があるので，おかしくはない。</a:t>
                </a:r>
              </a:p>
              <a:p>
                <a:pPr>
                  <a:lnSpc>
                    <a:spcPct val="100000"/>
                  </a:lnSpc>
                </a:pPr>
                <a:r>
                  <a:rPr lang="ja-JP" altLang="en-US" sz="2000" dirty="0"/>
                  <a:t>さらに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ja-JP" sz="2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ja-JP" sz="2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ja-JP" sz="2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ja-JP" altLang="en-US" sz="2000" dirty="0"/>
                  <a:t>とすると</a:t>
                </a:r>
                <a:r>
                  <a:rPr lang="en-US" altLang="ja-JP" sz="2000" dirty="0"/>
                  <a:t>e-folding time </a:t>
                </a:r>
                <a:r>
                  <a:rPr lang="ja-JP" altLang="en-US" sz="2000" dirty="0"/>
                  <a:t>は</a:t>
                </a:r>
                <a:r>
                  <a:rPr lang="en-US" altLang="ja-JP" sz="2000" dirty="0"/>
                  <a:t>0.91 day: </a:t>
                </a:r>
                <a:r>
                  <a:rPr lang="ja-JP" altLang="en-US" sz="2000" dirty="0"/>
                  <a:t>二日強で振幅</a:t>
                </a:r>
                <a:r>
                  <a:rPr lang="en-US" altLang="ja-JP" sz="2000" dirty="0"/>
                  <a:t>10</a:t>
                </a:r>
                <a:r>
                  <a:rPr lang="ja-JP" altLang="en-US" sz="2000" dirty="0"/>
                  <a:t>倍：定性的には不安定だが遅すぎて実現困難ということはない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:r>
                  <a:rPr kumimoji="1" lang="ja-JP" altLang="en-US" sz="2000" dirty="0"/>
                  <a:t>全般的な一致から，基本的には順圧不安定で説明できる。（傾圧性も多少あり得るが）</a:t>
                </a:r>
                <a:r>
                  <a:rPr kumimoji="1" lang="en-US" altLang="ja-JP" sz="2000" dirty="0"/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9B1AD83-AE95-2C5D-2E72-9F76DAE35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728" y="838198"/>
                <a:ext cx="4614471" cy="5774270"/>
              </a:xfrm>
              <a:blipFill>
                <a:blip r:embed="rId2"/>
                <a:stretch>
                  <a:fillRect l="-1189" t="-4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6EEF913-5C0F-89A9-C356-2A794B5A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89" y="863599"/>
            <a:ext cx="3989916" cy="53297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5E249EA-315F-CC34-5754-09A3F874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93" y="118535"/>
            <a:ext cx="5272106" cy="770465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左図の流れの順圧不安定と比較</a:t>
            </a:r>
          </a:p>
        </p:txBody>
      </p:sp>
    </p:spTree>
    <p:extLst>
      <p:ext uri="{BB962C8B-B14F-4D97-AF65-F5344CB8AC3E}">
        <p14:creationId xmlns:p14="http://schemas.microsoft.com/office/powerpoint/2010/main" val="294259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36A03-E940-1F30-E86A-4CFB5D12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194"/>
            <a:ext cx="7886700" cy="59160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参考</a:t>
            </a:r>
            <a:r>
              <a:rPr kumimoji="1" lang="en-US" altLang="ja-JP" sz="3600" dirty="0"/>
              <a:t>: ITCZ breakdown in 1988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CCD862-9DD9-7EE9-A85A-6225FFBB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15934"/>
            <a:ext cx="7886700" cy="2006599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有名イベント。</a:t>
            </a:r>
            <a:r>
              <a:rPr lang="en-US" altLang="ja-JP" sz="2400" dirty="0"/>
              <a:t>W Schubert</a:t>
            </a:r>
            <a:r>
              <a:rPr lang="ja-JP" altLang="en-US" sz="2400" dirty="0"/>
              <a:t>一派が多数論文出版。上図は</a:t>
            </a:r>
            <a:r>
              <a:rPr lang="en-US" altLang="ja-JP" sz="2400" dirty="0"/>
              <a:t>Hack et al 1989</a:t>
            </a:r>
            <a:r>
              <a:rPr lang="ja-JP" altLang="en-US" sz="2400" dirty="0"/>
              <a:t>より。</a:t>
            </a:r>
            <a:endParaRPr lang="en-US" altLang="ja-JP" sz="2400" dirty="0"/>
          </a:p>
          <a:p>
            <a:r>
              <a:rPr lang="en-US" altLang="ja-JP" sz="2400" dirty="0"/>
              <a:t>ITCZ</a:t>
            </a:r>
            <a:r>
              <a:rPr lang="ja-JP" altLang="en-US" sz="2400" dirty="0"/>
              <a:t>は収束によりシアー強化。こんなに派手ではない同様な例は多数。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0000FF"/>
                </a:solidFill>
              </a:rPr>
              <a:t>さて，金星では何が順圧不安定な流れを作る？</a:t>
            </a:r>
            <a:endParaRPr lang="en-US" altLang="ja-JP" sz="2400" b="1" dirty="0">
              <a:solidFill>
                <a:srgbClr val="0000FF"/>
              </a:solidFill>
            </a:endParaRPr>
          </a:p>
          <a:p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BA36CD-4C5D-F11E-F28C-01EF1115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196"/>
            <a:ext cx="4495800" cy="39981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1B3F747-DF90-AAA0-0BA4-FF539D7C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36" y="773516"/>
            <a:ext cx="4337049" cy="39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375</Words>
  <Application>Microsoft Office PowerPoint</Application>
  <PresentationFormat>画面に合わせる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Cambria Math</vt:lpstr>
      <vt:lpstr>Office テーマ</vt:lpstr>
      <vt:lpstr>IR2で観測された大規模な順圧不安定</vt:lpstr>
      <vt:lpstr>IR2夜面観測</vt:lpstr>
      <vt:lpstr>With original navigation data</vt:lpstr>
      <vt:lpstr>Present result</vt:lpstr>
      <vt:lpstr>PowerPoint プレゼンテーション</vt:lpstr>
      <vt:lpstr>PowerPoint プレゼンテーション</vt:lpstr>
      <vt:lpstr>PowerPoint プレゼンテーション</vt:lpstr>
      <vt:lpstr>左図の流れの順圧不安定と比較</vt:lpstr>
      <vt:lpstr>参考: ITCZ breakdown in 1988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IR2で観測された大規模な順圧不安定</dc:title>
  <dc:creator>堀之内　武</dc:creator>
  <cp:lastModifiedBy>堀之内　武</cp:lastModifiedBy>
  <cp:revision>8</cp:revision>
  <dcterms:created xsi:type="dcterms:W3CDTF">2023-03-26T05:48:06Z</dcterms:created>
  <dcterms:modified xsi:type="dcterms:W3CDTF">2023-03-29T14:28:49Z</dcterms:modified>
</cp:coreProperties>
</file>