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handoutMasterIdLst>
    <p:handoutMasterId r:id="rId18"/>
  </p:handoutMasterIdLst>
  <p:sldIdLst>
    <p:sldId id="257" r:id="rId2"/>
    <p:sldId id="256" r:id="rId3"/>
    <p:sldId id="258" r:id="rId4"/>
    <p:sldId id="260" r:id="rId5"/>
    <p:sldId id="262" r:id="rId6"/>
    <p:sldId id="261" r:id="rId7"/>
    <p:sldId id="263" r:id="rId8"/>
    <p:sldId id="264" r:id="rId9"/>
    <p:sldId id="270" r:id="rId10"/>
    <p:sldId id="271" r:id="rId11"/>
    <p:sldId id="265" r:id="rId12"/>
    <p:sldId id="266" r:id="rId13"/>
    <p:sldId id="267" r:id="rId14"/>
    <p:sldId id="268" r:id="rId15"/>
    <p:sldId id="272" r:id="rId16"/>
  </p:sldIdLst>
  <p:sldSz cx="9144000" cy="6858000" type="screen4x3"/>
  <p:notesSz cx="9926638" cy="6797675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045589-E684-4E5D-88C0-A3D2B17A990C}" type="datetimeFigureOut">
              <a:rPr kumimoji="1" lang="ja-JP" altLang="en-US" smtClean="0"/>
              <a:pPr/>
              <a:t>2009/10/10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DE5B3C-5BCA-48AD-8F5A-37A2EAD630C8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6577AD-30AC-4D62-A3A8-2EA663AA9DE6}" type="datetimeFigureOut">
              <a:rPr kumimoji="1" lang="ja-JP" altLang="en-US" smtClean="0"/>
              <a:pPr/>
              <a:t>2009/10/10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992664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7E0D5E-6C5A-4BF9-80BE-D6E8F7C9D44E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5EB08-FFA9-43FC-8E7E-E8BAB5A13ABC}" type="slidenum">
              <a:rPr kumimoji="1" lang="ja-JP" altLang="en-US" smtClean="0"/>
              <a:pPr/>
              <a:t>1</a:t>
            </a:fld>
            <a:endParaRPr kumimoji="1" lang="ja-JP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日付プレースホルダ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7961B2-28AE-4247-B1C4-91D5FD82D21B}" type="datetimeFigureOut">
              <a:rPr kumimoji="1" lang="ja-JP" altLang="en-US" smtClean="0"/>
              <a:pPr/>
              <a:t>2009/10/10</a:t>
            </a:fld>
            <a:endParaRPr kumimoji="1" lang="ja-JP" altLang="en-US"/>
          </a:p>
        </p:txBody>
      </p:sp>
      <p:sp>
        <p:nvSpPr>
          <p:cNvPr id="17" name="フッター プレースホル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/>
          </a:p>
        </p:txBody>
      </p:sp>
      <p:sp>
        <p:nvSpPr>
          <p:cNvPr id="29" name="スライド番号プレースホルダ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91C8E0-2D3B-4CD6-919B-290ECEA1EF3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  <p:sp>
        <p:nvSpPr>
          <p:cNvPr id="32" name="正方形/長方形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正方形/長方形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正方形/長方形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正方形/長方形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正方形/長方形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タイトル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9" name="サブタイトル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ja-JP" altLang="en-US" smtClean="0"/>
              <a:t>マスタ サブタイトルの書式設定</a:t>
            </a:r>
            <a:endParaRPr kumimoji="0" lang="en-US"/>
          </a:p>
        </p:txBody>
      </p:sp>
      <p:sp>
        <p:nvSpPr>
          <p:cNvPr id="56" name="正方形/長方形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正方形/長方形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正方形/長方形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正方形/長方形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7961B2-28AE-4247-B1C4-91D5FD82D21B}" type="datetimeFigureOut">
              <a:rPr kumimoji="1" lang="ja-JP" altLang="en-US" smtClean="0"/>
              <a:pPr/>
              <a:t>2009/10/10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91C8E0-2D3B-4CD6-919B-290ECEA1EF3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7961B2-28AE-4247-B1C4-91D5FD82D21B}" type="datetimeFigureOut">
              <a:rPr kumimoji="1" lang="ja-JP" altLang="en-US" smtClean="0"/>
              <a:pPr/>
              <a:t>2009/10/10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91C8E0-2D3B-4CD6-919B-290ECEA1EF3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7961B2-28AE-4247-B1C4-91D5FD82D21B}" type="datetimeFigureOut">
              <a:rPr kumimoji="1" lang="ja-JP" altLang="en-US" smtClean="0"/>
              <a:pPr/>
              <a:t>2009/10/10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91C8E0-2D3B-4CD6-919B-290ECEA1EF3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フリーフォーム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フリーフォーム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フリーフォーム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フリーフォーム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フリーフォーム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フリーフォーム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フリーフォーム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フリーフォーム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フリーフォーム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フリーフォーム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フリーフォーム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フリーフォーム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フリーフォーム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フリーフォーム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フリーフォーム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7961B2-28AE-4247-B1C4-91D5FD82D21B}" type="datetimeFigureOut">
              <a:rPr kumimoji="1" lang="ja-JP" altLang="en-US" smtClean="0"/>
              <a:pPr/>
              <a:t>2009/10/10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91C8E0-2D3B-4CD6-919B-290ECEA1EF3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8" name="正方形/長方形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正方形/長方形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正方形/長方形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正方形/長方形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正方形/長方形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7961B2-28AE-4247-B1C4-91D5FD82D21B}" type="datetimeFigureOut">
              <a:rPr kumimoji="1" lang="ja-JP" altLang="en-US" smtClean="0"/>
              <a:pPr/>
              <a:t>2009/10/10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91C8E0-2D3B-4CD6-919B-290ECEA1EF3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7961B2-28AE-4247-B1C4-91D5FD82D21B}" type="datetimeFigureOut">
              <a:rPr kumimoji="1" lang="ja-JP" altLang="en-US" smtClean="0"/>
              <a:pPr/>
              <a:t>2009/10/10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91C8E0-2D3B-4CD6-919B-290ECEA1EF3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  <p:sp>
        <p:nvSpPr>
          <p:cNvPr id="16" name="正方形/長方形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正方形/長方形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正方形/長方形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正方形/長方形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正方形/長方形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正方形/長方形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正方形/長方形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正方形/長方形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正方形/長方形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7961B2-28AE-4247-B1C4-91D5FD82D21B}" type="datetimeFigureOut">
              <a:rPr kumimoji="1" lang="ja-JP" altLang="en-US" smtClean="0"/>
              <a:pPr/>
              <a:t>2009/10/10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91C8E0-2D3B-4CD6-919B-290ECEA1EF3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7961B2-28AE-4247-B1C4-91D5FD82D21B}" type="datetimeFigureOut">
              <a:rPr kumimoji="1" lang="ja-JP" altLang="en-US" smtClean="0"/>
              <a:pPr/>
              <a:t>2009/10/10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91C8E0-2D3B-4CD6-919B-290ECEA1EF3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7961B2-28AE-4247-B1C4-91D5FD82D21B}" type="datetimeFigureOut">
              <a:rPr kumimoji="1" lang="ja-JP" altLang="en-US" smtClean="0"/>
              <a:pPr/>
              <a:t>2009/10/10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91C8E0-2D3B-4CD6-919B-290ECEA1EF3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直線コネクタ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グループ化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直線コネクタ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コネクタ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コネクタ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ja-JP" altLang="en-US" smtClean="0"/>
              <a:t>アイコンをクリックして図を追加</a:t>
            </a:r>
            <a:endParaRPr kumimoji="0" 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grpSp>
        <p:nvGrpSpPr>
          <p:cNvPr id="14" name="グループ化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直線コネクタ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コネクタ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コネクタ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グループ化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直線コネクタ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コネクタ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コネクタ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8E7961B2-28AE-4247-B1C4-91D5FD82D21B}" type="datetimeFigureOut">
              <a:rPr kumimoji="1" lang="ja-JP" altLang="en-US" smtClean="0"/>
              <a:pPr/>
              <a:t>2009/10/10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C791C8E0-2D3B-4CD6-919B-290ECEA1EF3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正方形/長方形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正方形/長方形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正方形/長方形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正方形/長方形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正方形/長方形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正方形/長方形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正方形/長方形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タイトル プレースホルダ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14" name="日付プレースホルダ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E7961B2-28AE-4247-B1C4-91D5FD82D21B}" type="datetimeFigureOut">
              <a:rPr kumimoji="1" lang="ja-JP" altLang="en-US" smtClean="0"/>
              <a:pPr/>
              <a:t>2009/10/10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kumimoji="1" lang="ja-JP" altLang="en-US"/>
          </a:p>
        </p:txBody>
      </p:sp>
      <p:sp>
        <p:nvSpPr>
          <p:cNvPr id="23" name="スライド番号プレースホルダ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C791C8E0-2D3B-4CD6-919B-290ECEA1EF3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1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Research2\Presentations\Files\Aerosol_moving2.wmv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25.wmf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tiff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57158" y="500042"/>
            <a:ext cx="8215370" cy="167335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34000" endA="740" endPos="53000" dir="5400000" sy="-100000" algn="bl" rotWithShape="0"/>
                </a:effectLst>
                <a:latin typeface="Arial" pitchFamily="34" charset="0"/>
                <a:cs typeface="Arial" pitchFamily="34" charset="0"/>
              </a:rPr>
              <a:t>Aerosol spectroscopy for astrophysical dust grain investigation</a:t>
            </a:r>
            <a:endParaRPr kumimoji="1" lang="ja-JP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34000" endA="740" endPos="53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00298" y="2714620"/>
            <a:ext cx="45005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 smtClean="0">
                <a:latin typeface="Arial" pitchFamily="34" charset="0"/>
                <a:ea typeface="Cambria Math" pitchFamily="18" charset="0"/>
                <a:cs typeface="Arial" pitchFamily="34" charset="0"/>
              </a:rPr>
              <a:t>Oct. 8-10 2009</a:t>
            </a:r>
          </a:p>
          <a:p>
            <a:pPr algn="ctr"/>
            <a:r>
              <a:rPr lang="en-US" altLang="ja-JP" sz="2800" dirty="0" smtClean="0">
                <a:latin typeface="Arial" pitchFamily="34" charset="0"/>
                <a:ea typeface="Cambria Math" pitchFamily="18" charset="0"/>
                <a:cs typeface="Arial" pitchFamily="34" charset="0"/>
              </a:rPr>
              <a:t>Grain Formation Workshop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00034" y="4143380"/>
            <a:ext cx="835824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 smtClean="0">
                <a:latin typeface="Arial" pitchFamily="34" charset="0"/>
                <a:cs typeface="Arial" pitchFamily="34" charset="0"/>
              </a:rPr>
              <a:t>Akemi Tamanai</a:t>
            </a:r>
            <a:r>
              <a:rPr lang="ja-JP" alt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2800" dirty="0" smtClean="0">
                <a:latin typeface="Arial" pitchFamily="34" charset="0"/>
                <a:cs typeface="Arial" pitchFamily="34" charset="0"/>
              </a:rPr>
              <a:t>(AIU Jena</a:t>
            </a:r>
            <a:r>
              <a:rPr lang="ja-JP" alt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2800" dirty="0" smtClean="0">
                <a:latin typeface="Arial" pitchFamily="34" charset="0"/>
                <a:cs typeface="Arial" pitchFamily="34" charset="0"/>
              </a:rPr>
              <a:t>&amp; TU </a:t>
            </a:r>
            <a:r>
              <a:rPr lang="en-US" altLang="ja-JP" sz="2800" dirty="0" err="1" smtClean="0">
                <a:latin typeface="Arial" pitchFamily="34" charset="0"/>
                <a:cs typeface="Arial" pitchFamily="34" charset="0"/>
              </a:rPr>
              <a:t>Braunschweig</a:t>
            </a:r>
            <a:r>
              <a:rPr lang="en-US" altLang="ja-JP" sz="2800" dirty="0" smtClean="0">
                <a:latin typeface="Arial" pitchFamily="34" charset="0"/>
                <a:cs typeface="Arial" pitchFamily="34" charset="0"/>
              </a:rPr>
              <a:t>)</a:t>
            </a:r>
            <a:endParaRPr kumimoji="1" lang="en-US" altLang="ja-JP" sz="28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altLang="ja-JP" sz="2800" dirty="0" smtClean="0">
                <a:latin typeface="Arial" pitchFamily="34" charset="0"/>
                <a:cs typeface="Arial" pitchFamily="34" charset="0"/>
              </a:rPr>
              <a:t>Harald Mutschke (AIU Jena)</a:t>
            </a:r>
          </a:p>
          <a:p>
            <a:pPr algn="ctr"/>
            <a:r>
              <a:rPr kumimoji="1" lang="en-US" altLang="ja-JP" sz="2800" dirty="0" err="1" smtClean="0">
                <a:latin typeface="Arial" pitchFamily="34" charset="0"/>
                <a:cs typeface="Arial" pitchFamily="34" charset="0"/>
              </a:rPr>
              <a:t>Jürgen</a:t>
            </a:r>
            <a:r>
              <a:rPr kumimoji="1" lang="en-US" altLang="ja-JP" sz="2800" dirty="0" smtClean="0">
                <a:latin typeface="Arial" pitchFamily="34" charset="0"/>
                <a:cs typeface="Arial" pitchFamily="34" charset="0"/>
              </a:rPr>
              <a:t> Blum (TU </a:t>
            </a:r>
            <a:r>
              <a:rPr kumimoji="1" lang="en-US" altLang="ja-JP" sz="2800" dirty="0" err="1" smtClean="0">
                <a:latin typeface="Arial" pitchFamily="34" charset="0"/>
                <a:cs typeface="Arial" pitchFamily="34" charset="0"/>
              </a:rPr>
              <a:t>Braunschweig</a:t>
            </a:r>
            <a:r>
              <a:rPr kumimoji="1" lang="en-US" altLang="ja-JP" sz="28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algn="ctr"/>
            <a:r>
              <a:rPr kumimoji="1" lang="en-US" altLang="ja-JP" sz="2800" dirty="0" smtClean="0">
                <a:latin typeface="Arial" pitchFamily="34" charset="0"/>
                <a:cs typeface="Arial" pitchFamily="34" charset="0"/>
              </a:rPr>
              <a:t>Alexander </a:t>
            </a:r>
            <a:r>
              <a:rPr kumimoji="1" lang="en-US" altLang="ja-JP" sz="2800" dirty="0" err="1" smtClean="0">
                <a:latin typeface="Arial" pitchFamily="34" charset="0"/>
                <a:cs typeface="Arial" pitchFamily="34" charset="0"/>
              </a:rPr>
              <a:t>Krivov</a:t>
            </a:r>
            <a:r>
              <a:rPr kumimoji="1" lang="en-US" altLang="ja-JP" sz="2800" dirty="0" smtClean="0">
                <a:latin typeface="Arial" pitchFamily="34" charset="0"/>
                <a:cs typeface="Arial" pitchFamily="34" charset="0"/>
              </a:rPr>
              <a:t> (AIU Jena)</a:t>
            </a:r>
          </a:p>
          <a:p>
            <a:pPr algn="ctr"/>
            <a:r>
              <a:rPr lang="en-US" altLang="ja-JP" sz="2800" dirty="0" err="1" smtClean="0">
                <a:latin typeface="Arial" pitchFamily="34" charset="0"/>
                <a:cs typeface="Arial" pitchFamily="34" charset="0"/>
              </a:rPr>
              <a:t>Chiyoe</a:t>
            </a:r>
            <a:r>
              <a:rPr lang="en-US" altLang="ja-JP" sz="2800" dirty="0" smtClean="0">
                <a:latin typeface="Arial" pitchFamily="34" charset="0"/>
                <a:cs typeface="Arial" pitchFamily="34" charset="0"/>
              </a:rPr>
              <a:t> Koike (Osaka </a:t>
            </a:r>
            <a:r>
              <a:rPr lang="en-US" altLang="ja-JP" sz="2800" dirty="0" err="1" smtClean="0">
                <a:latin typeface="Arial" pitchFamily="34" charset="0"/>
                <a:cs typeface="Arial" pitchFamily="34" charset="0"/>
              </a:rPr>
              <a:t>Univerisy</a:t>
            </a:r>
            <a:r>
              <a:rPr lang="en-US" altLang="ja-JP" sz="2800" dirty="0" smtClean="0">
                <a:latin typeface="Arial" pitchFamily="34" charset="0"/>
                <a:cs typeface="Arial" pitchFamily="34" charset="0"/>
              </a:rPr>
              <a:t>)</a:t>
            </a:r>
            <a:endParaRPr kumimoji="1" lang="en-US" altLang="ja-JP" sz="2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Aerosol_moving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500430" y="3500438"/>
            <a:ext cx="4286280" cy="1714512"/>
          </a:xfrm>
          <a:prstGeom prst="rect">
            <a:avLst/>
          </a:prstGeom>
        </p:spPr>
      </p:pic>
      <p:sp>
        <p:nvSpPr>
          <p:cNvPr id="11" name="直方体 10"/>
          <p:cNvSpPr/>
          <p:nvPr/>
        </p:nvSpPr>
        <p:spPr>
          <a:xfrm>
            <a:off x="214282" y="2571743"/>
            <a:ext cx="3429024" cy="3286148"/>
          </a:xfrm>
          <a:prstGeom prst="cube">
            <a:avLst>
              <a:gd name="adj" fmla="val 19521"/>
            </a:avLst>
          </a:prstGeom>
          <a:noFill/>
          <a:ln w="38100"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直方体 1"/>
          <p:cNvSpPr/>
          <p:nvPr/>
        </p:nvSpPr>
        <p:spPr>
          <a:xfrm>
            <a:off x="3428992" y="1000108"/>
            <a:ext cx="5072098" cy="1643074"/>
          </a:xfrm>
          <a:prstGeom prst="cube">
            <a:avLst/>
          </a:prstGeom>
          <a:solidFill>
            <a:srgbClr val="FFFFCC"/>
          </a:solidFill>
          <a:ln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pSp>
        <p:nvGrpSpPr>
          <p:cNvPr id="10" name="グループ化 25"/>
          <p:cNvGrpSpPr/>
          <p:nvPr/>
        </p:nvGrpSpPr>
        <p:grpSpPr>
          <a:xfrm>
            <a:off x="6000760" y="1428736"/>
            <a:ext cx="1500198" cy="1281688"/>
            <a:chOff x="428596" y="863859"/>
            <a:chExt cx="1906761" cy="1638878"/>
          </a:xfrm>
        </p:grpSpPr>
        <p:sp>
          <p:nvSpPr>
            <p:cNvPr id="3" name="Litebulb"/>
            <p:cNvSpPr>
              <a:spLocks noEditPoints="1" noChangeArrowheads="1"/>
            </p:cNvSpPr>
            <p:nvPr/>
          </p:nvSpPr>
          <p:spPr bwMode="auto">
            <a:xfrm>
              <a:off x="1071538" y="1357297"/>
              <a:ext cx="681031" cy="928694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7782 h 21600"/>
                <a:gd name="T4" fmla="*/ 0 w 21600"/>
                <a:gd name="T5" fmla="*/ 7782 h 21600"/>
                <a:gd name="T6" fmla="*/ 10800 w 21600"/>
                <a:gd name="T7" fmla="*/ 21600 h 21600"/>
                <a:gd name="T8" fmla="*/ 3556 w 21600"/>
                <a:gd name="T9" fmla="*/ 2188 h 21600"/>
                <a:gd name="T10" fmla="*/ 18277 w 21600"/>
                <a:gd name="T11" fmla="*/ 928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0825" y="21723"/>
                  </a:moveTo>
                  <a:lnTo>
                    <a:pt x="11215" y="21723"/>
                  </a:lnTo>
                  <a:lnTo>
                    <a:pt x="11552" y="21688"/>
                  </a:lnTo>
                  <a:lnTo>
                    <a:pt x="11916" y="21617"/>
                  </a:lnTo>
                  <a:lnTo>
                    <a:pt x="12253" y="21547"/>
                  </a:lnTo>
                  <a:lnTo>
                    <a:pt x="12617" y="21441"/>
                  </a:lnTo>
                  <a:lnTo>
                    <a:pt x="12902" y="21317"/>
                  </a:lnTo>
                  <a:lnTo>
                    <a:pt x="13162" y="21176"/>
                  </a:lnTo>
                  <a:lnTo>
                    <a:pt x="13396" y="21000"/>
                  </a:lnTo>
                  <a:lnTo>
                    <a:pt x="13655" y="20841"/>
                  </a:lnTo>
                  <a:lnTo>
                    <a:pt x="13863" y="20629"/>
                  </a:lnTo>
                  <a:lnTo>
                    <a:pt x="14045" y="20435"/>
                  </a:lnTo>
                  <a:lnTo>
                    <a:pt x="14200" y="20223"/>
                  </a:lnTo>
                  <a:lnTo>
                    <a:pt x="14356" y="19994"/>
                  </a:lnTo>
                  <a:lnTo>
                    <a:pt x="14460" y="19747"/>
                  </a:lnTo>
                  <a:lnTo>
                    <a:pt x="14512" y="19482"/>
                  </a:lnTo>
                  <a:lnTo>
                    <a:pt x="14512" y="19235"/>
                  </a:lnTo>
                  <a:lnTo>
                    <a:pt x="14512" y="19147"/>
                  </a:lnTo>
                  <a:lnTo>
                    <a:pt x="14512" y="18900"/>
                  </a:lnTo>
                  <a:lnTo>
                    <a:pt x="14512" y="18529"/>
                  </a:lnTo>
                  <a:lnTo>
                    <a:pt x="14512" y="18052"/>
                  </a:lnTo>
                  <a:lnTo>
                    <a:pt x="14512" y="17505"/>
                  </a:lnTo>
                  <a:lnTo>
                    <a:pt x="14512" y="16976"/>
                  </a:lnTo>
                  <a:lnTo>
                    <a:pt x="14512" y="16464"/>
                  </a:lnTo>
                  <a:lnTo>
                    <a:pt x="14512" y="15952"/>
                  </a:lnTo>
                  <a:lnTo>
                    <a:pt x="14512" y="15758"/>
                  </a:lnTo>
                  <a:lnTo>
                    <a:pt x="14616" y="15547"/>
                  </a:lnTo>
                  <a:lnTo>
                    <a:pt x="14694" y="15352"/>
                  </a:lnTo>
                  <a:lnTo>
                    <a:pt x="14798" y="15141"/>
                  </a:lnTo>
                  <a:lnTo>
                    <a:pt x="15161" y="14735"/>
                  </a:lnTo>
                  <a:lnTo>
                    <a:pt x="15602" y="14329"/>
                  </a:lnTo>
                  <a:lnTo>
                    <a:pt x="16745" y="13552"/>
                  </a:lnTo>
                  <a:lnTo>
                    <a:pt x="18043" y="12670"/>
                  </a:lnTo>
                  <a:lnTo>
                    <a:pt x="18744" y="12194"/>
                  </a:lnTo>
                  <a:lnTo>
                    <a:pt x="19341" y="11647"/>
                  </a:lnTo>
                  <a:lnTo>
                    <a:pt x="19938" y="11099"/>
                  </a:lnTo>
                  <a:lnTo>
                    <a:pt x="20483" y="10464"/>
                  </a:lnTo>
                  <a:lnTo>
                    <a:pt x="20743" y="10164"/>
                  </a:lnTo>
                  <a:lnTo>
                    <a:pt x="20950" y="9794"/>
                  </a:lnTo>
                  <a:lnTo>
                    <a:pt x="21132" y="9441"/>
                  </a:lnTo>
                  <a:lnTo>
                    <a:pt x="21288" y="9035"/>
                  </a:lnTo>
                  <a:lnTo>
                    <a:pt x="21444" y="8664"/>
                  </a:lnTo>
                  <a:lnTo>
                    <a:pt x="21548" y="8223"/>
                  </a:lnTo>
                  <a:lnTo>
                    <a:pt x="21600" y="7782"/>
                  </a:lnTo>
                  <a:lnTo>
                    <a:pt x="21600" y="7341"/>
                  </a:lnTo>
                  <a:lnTo>
                    <a:pt x="21600" y="6935"/>
                  </a:lnTo>
                  <a:lnTo>
                    <a:pt x="21548" y="6564"/>
                  </a:lnTo>
                  <a:lnTo>
                    <a:pt x="21496" y="6229"/>
                  </a:lnTo>
                  <a:lnTo>
                    <a:pt x="21392" y="5858"/>
                  </a:lnTo>
                  <a:lnTo>
                    <a:pt x="21288" y="5523"/>
                  </a:lnTo>
                  <a:lnTo>
                    <a:pt x="21132" y="5135"/>
                  </a:lnTo>
                  <a:lnTo>
                    <a:pt x="20950" y="4800"/>
                  </a:lnTo>
                  <a:lnTo>
                    <a:pt x="20743" y="4464"/>
                  </a:lnTo>
                  <a:lnTo>
                    <a:pt x="20535" y="4164"/>
                  </a:lnTo>
                  <a:lnTo>
                    <a:pt x="20301" y="3847"/>
                  </a:lnTo>
                  <a:lnTo>
                    <a:pt x="20042" y="3547"/>
                  </a:lnTo>
                  <a:lnTo>
                    <a:pt x="19782" y="3247"/>
                  </a:lnTo>
                  <a:lnTo>
                    <a:pt x="19133" y="2664"/>
                  </a:lnTo>
                  <a:lnTo>
                    <a:pt x="18458" y="2152"/>
                  </a:lnTo>
                  <a:lnTo>
                    <a:pt x="17705" y="1694"/>
                  </a:lnTo>
                  <a:lnTo>
                    <a:pt x="16849" y="1252"/>
                  </a:lnTo>
                  <a:lnTo>
                    <a:pt x="16407" y="1076"/>
                  </a:lnTo>
                  <a:lnTo>
                    <a:pt x="15940" y="900"/>
                  </a:lnTo>
                  <a:lnTo>
                    <a:pt x="15499" y="741"/>
                  </a:lnTo>
                  <a:lnTo>
                    <a:pt x="15057" y="600"/>
                  </a:lnTo>
                  <a:lnTo>
                    <a:pt x="14564" y="458"/>
                  </a:lnTo>
                  <a:lnTo>
                    <a:pt x="14045" y="335"/>
                  </a:lnTo>
                  <a:lnTo>
                    <a:pt x="13500" y="229"/>
                  </a:lnTo>
                  <a:lnTo>
                    <a:pt x="13006" y="158"/>
                  </a:lnTo>
                  <a:lnTo>
                    <a:pt x="12461" y="88"/>
                  </a:lnTo>
                  <a:lnTo>
                    <a:pt x="11968" y="52"/>
                  </a:lnTo>
                  <a:lnTo>
                    <a:pt x="11423" y="17"/>
                  </a:lnTo>
                  <a:lnTo>
                    <a:pt x="10825" y="17"/>
                  </a:lnTo>
                  <a:lnTo>
                    <a:pt x="10254" y="17"/>
                  </a:lnTo>
                  <a:lnTo>
                    <a:pt x="9709" y="52"/>
                  </a:lnTo>
                  <a:lnTo>
                    <a:pt x="9216" y="88"/>
                  </a:lnTo>
                  <a:lnTo>
                    <a:pt x="8671" y="158"/>
                  </a:lnTo>
                  <a:lnTo>
                    <a:pt x="8177" y="229"/>
                  </a:lnTo>
                  <a:lnTo>
                    <a:pt x="7632" y="335"/>
                  </a:lnTo>
                  <a:lnTo>
                    <a:pt x="7113" y="458"/>
                  </a:lnTo>
                  <a:lnTo>
                    <a:pt x="6620" y="600"/>
                  </a:lnTo>
                  <a:lnTo>
                    <a:pt x="6178" y="741"/>
                  </a:lnTo>
                  <a:lnTo>
                    <a:pt x="5737" y="900"/>
                  </a:lnTo>
                  <a:lnTo>
                    <a:pt x="5270" y="1076"/>
                  </a:lnTo>
                  <a:lnTo>
                    <a:pt x="4828" y="1252"/>
                  </a:lnTo>
                  <a:lnTo>
                    <a:pt x="3972" y="1694"/>
                  </a:lnTo>
                  <a:lnTo>
                    <a:pt x="3219" y="2152"/>
                  </a:lnTo>
                  <a:lnTo>
                    <a:pt x="2544" y="2664"/>
                  </a:lnTo>
                  <a:lnTo>
                    <a:pt x="1895" y="3247"/>
                  </a:lnTo>
                  <a:lnTo>
                    <a:pt x="1635" y="3547"/>
                  </a:lnTo>
                  <a:lnTo>
                    <a:pt x="1375" y="3847"/>
                  </a:lnTo>
                  <a:lnTo>
                    <a:pt x="1142" y="4164"/>
                  </a:lnTo>
                  <a:lnTo>
                    <a:pt x="934" y="4464"/>
                  </a:lnTo>
                  <a:lnTo>
                    <a:pt x="726" y="4800"/>
                  </a:lnTo>
                  <a:lnTo>
                    <a:pt x="545" y="5135"/>
                  </a:lnTo>
                  <a:lnTo>
                    <a:pt x="389" y="5523"/>
                  </a:lnTo>
                  <a:lnTo>
                    <a:pt x="285" y="5858"/>
                  </a:lnTo>
                  <a:lnTo>
                    <a:pt x="181" y="6229"/>
                  </a:lnTo>
                  <a:lnTo>
                    <a:pt x="129" y="6564"/>
                  </a:lnTo>
                  <a:lnTo>
                    <a:pt x="77" y="6935"/>
                  </a:lnTo>
                  <a:lnTo>
                    <a:pt x="77" y="7341"/>
                  </a:lnTo>
                  <a:lnTo>
                    <a:pt x="77" y="7782"/>
                  </a:lnTo>
                  <a:lnTo>
                    <a:pt x="129" y="8223"/>
                  </a:lnTo>
                  <a:lnTo>
                    <a:pt x="233" y="8664"/>
                  </a:lnTo>
                  <a:lnTo>
                    <a:pt x="389" y="9035"/>
                  </a:lnTo>
                  <a:lnTo>
                    <a:pt x="545" y="9441"/>
                  </a:lnTo>
                  <a:lnTo>
                    <a:pt x="726" y="9794"/>
                  </a:lnTo>
                  <a:lnTo>
                    <a:pt x="934" y="10164"/>
                  </a:lnTo>
                  <a:lnTo>
                    <a:pt x="1194" y="10464"/>
                  </a:lnTo>
                  <a:lnTo>
                    <a:pt x="1739" y="11099"/>
                  </a:lnTo>
                  <a:lnTo>
                    <a:pt x="2336" y="11647"/>
                  </a:lnTo>
                  <a:lnTo>
                    <a:pt x="2933" y="12194"/>
                  </a:lnTo>
                  <a:lnTo>
                    <a:pt x="3634" y="12670"/>
                  </a:lnTo>
                  <a:lnTo>
                    <a:pt x="4932" y="13552"/>
                  </a:lnTo>
                  <a:lnTo>
                    <a:pt x="6075" y="14329"/>
                  </a:lnTo>
                  <a:lnTo>
                    <a:pt x="6516" y="14735"/>
                  </a:lnTo>
                  <a:lnTo>
                    <a:pt x="6879" y="15141"/>
                  </a:lnTo>
                  <a:lnTo>
                    <a:pt x="6983" y="15352"/>
                  </a:lnTo>
                  <a:lnTo>
                    <a:pt x="7061" y="15547"/>
                  </a:lnTo>
                  <a:lnTo>
                    <a:pt x="7165" y="15758"/>
                  </a:lnTo>
                  <a:lnTo>
                    <a:pt x="7165" y="15952"/>
                  </a:lnTo>
                  <a:lnTo>
                    <a:pt x="7165" y="16464"/>
                  </a:lnTo>
                  <a:lnTo>
                    <a:pt x="7165" y="16976"/>
                  </a:lnTo>
                  <a:lnTo>
                    <a:pt x="7165" y="17505"/>
                  </a:lnTo>
                  <a:lnTo>
                    <a:pt x="7165" y="18052"/>
                  </a:lnTo>
                  <a:lnTo>
                    <a:pt x="7165" y="18529"/>
                  </a:lnTo>
                  <a:lnTo>
                    <a:pt x="7165" y="18900"/>
                  </a:lnTo>
                  <a:lnTo>
                    <a:pt x="7165" y="19147"/>
                  </a:lnTo>
                  <a:lnTo>
                    <a:pt x="7165" y="19235"/>
                  </a:lnTo>
                  <a:lnTo>
                    <a:pt x="7165" y="19482"/>
                  </a:lnTo>
                  <a:lnTo>
                    <a:pt x="7217" y="19747"/>
                  </a:lnTo>
                  <a:lnTo>
                    <a:pt x="7321" y="19994"/>
                  </a:lnTo>
                  <a:lnTo>
                    <a:pt x="7476" y="20223"/>
                  </a:lnTo>
                  <a:lnTo>
                    <a:pt x="7632" y="20435"/>
                  </a:lnTo>
                  <a:lnTo>
                    <a:pt x="7814" y="20629"/>
                  </a:lnTo>
                  <a:lnTo>
                    <a:pt x="8022" y="20841"/>
                  </a:lnTo>
                  <a:lnTo>
                    <a:pt x="8281" y="21000"/>
                  </a:lnTo>
                  <a:lnTo>
                    <a:pt x="8515" y="21176"/>
                  </a:lnTo>
                  <a:lnTo>
                    <a:pt x="8775" y="21317"/>
                  </a:lnTo>
                  <a:lnTo>
                    <a:pt x="9060" y="21441"/>
                  </a:lnTo>
                  <a:lnTo>
                    <a:pt x="9424" y="21547"/>
                  </a:lnTo>
                  <a:lnTo>
                    <a:pt x="9761" y="21617"/>
                  </a:lnTo>
                  <a:lnTo>
                    <a:pt x="10125" y="21688"/>
                  </a:lnTo>
                  <a:lnTo>
                    <a:pt x="10462" y="21723"/>
                  </a:lnTo>
                  <a:lnTo>
                    <a:pt x="10825" y="21723"/>
                  </a:lnTo>
                  <a:close/>
                </a:path>
                <a:path w="21600" h="21600" extrusionOk="0">
                  <a:moveTo>
                    <a:pt x="9242" y="14417"/>
                  </a:moveTo>
                  <a:lnTo>
                    <a:pt x="8541" y="12035"/>
                  </a:lnTo>
                  <a:lnTo>
                    <a:pt x="7295" y="10129"/>
                  </a:lnTo>
                  <a:lnTo>
                    <a:pt x="6905" y="9652"/>
                  </a:lnTo>
                  <a:lnTo>
                    <a:pt x="8541" y="10182"/>
                  </a:lnTo>
                  <a:lnTo>
                    <a:pt x="9787" y="9547"/>
                  </a:lnTo>
                  <a:lnTo>
                    <a:pt x="11189" y="10129"/>
                  </a:lnTo>
                  <a:lnTo>
                    <a:pt x="12279" y="9547"/>
                  </a:lnTo>
                  <a:lnTo>
                    <a:pt x="13370" y="10076"/>
                  </a:lnTo>
                  <a:lnTo>
                    <a:pt x="14850" y="9652"/>
                  </a:lnTo>
                  <a:lnTo>
                    <a:pt x="12902" y="12247"/>
                  </a:lnTo>
                  <a:lnTo>
                    <a:pt x="12357" y="14417"/>
                  </a:lnTo>
                  <a:moveTo>
                    <a:pt x="7191" y="15952"/>
                  </a:moveTo>
                  <a:lnTo>
                    <a:pt x="14512" y="15952"/>
                  </a:lnTo>
                  <a:lnTo>
                    <a:pt x="14512" y="17064"/>
                  </a:lnTo>
                  <a:lnTo>
                    <a:pt x="7191" y="17047"/>
                  </a:lnTo>
                  <a:lnTo>
                    <a:pt x="7191" y="18123"/>
                  </a:lnTo>
                  <a:lnTo>
                    <a:pt x="14512" y="18158"/>
                  </a:lnTo>
                  <a:lnTo>
                    <a:pt x="14538" y="19182"/>
                  </a:lnTo>
                  <a:lnTo>
                    <a:pt x="7217" y="19182"/>
                  </a:lnTo>
                </a:path>
              </a:pathLst>
            </a:custGeom>
            <a:solidFill>
              <a:srgbClr val="FFFFCC"/>
            </a:solidFill>
            <a:ln w="571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4" name="稲妻 3"/>
            <p:cNvSpPr/>
            <p:nvPr/>
          </p:nvSpPr>
          <p:spPr>
            <a:xfrm>
              <a:off x="428596" y="1214421"/>
              <a:ext cx="714380" cy="500066"/>
            </a:xfrm>
            <a:prstGeom prst="lightningBol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5" name="稲妻 4"/>
            <p:cNvSpPr/>
            <p:nvPr/>
          </p:nvSpPr>
          <p:spPr>
            <a:xfrm rot="17781209">
              <a:off x="454013" y="1895514"/>
              <a:ext cx="714380" cy="500066"/>
            </a:xfrm>
            <a:prstGeom prst="lightningBol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6" name="稲妻 5"/>
            <p:cNvSpPr/>
            <p:nvPr/>
          </p:nvSpPr>
          <p:spPr>
            <a:xfrm rot="6206516">
              <a:off x="1612067" y="1084164"/>
              <a:ext cx="714380" cy="500066"/>
            </a:xfrm>
            <a:prstGeom prst="lightningBol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7" name="稲妻 6"/>
            <p:cNvSpPr/>
            <p:nvPr/>
          </p:nvSpPr>
          <p:spPr>
            <a:xfrm rot="9971092">
              <a:off x="1620977" y="1935423"/>
              <a:ext cx="714380" cy="500066"/>
            </a:xfrm>
            <a:prstGeom prst="lightningBol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8" name="稲妻 7"/>
            <p:cNvSpPr/>
            <p:nvPr/>
          </p:nvSpPr>
          <p:spPr>
            <a:xfrm rot="3098808">
              <a:off x="1060625" y="971016"/>
              <a:ext cx="714380" cy="500066"/>
            </a:xfrm>
            <a:prstGeom prst="lightningBol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endParaRPr>
            </a:p>
          </p:txBody>
        </p:sp>
      </p:grpSp>
      <p:sp>
        <p:nvSpPr>
          <p:cNvPr id="15" name="正方形/長方形 14"/>
          <p:cNvSpPr/>
          <p:nvPr/>
        </p:nvSpPr>
        <p:spPr>
          <a:xfrm>
            <a:off x="500034" y="3214686"/>
            <a:ext cx="1000132" cy="142876"/>
          </a:xfrm>
          <a:prstGeom prst="rect">
            <a:avLst/>
          </a:prstGeom>
          <a:solidFill>
            <a:schemeClr val="tx1">
              <a:lumMod val="65000"/>
            </a:schemeClr>
          </a:solidFill>
          <a:ln>
            <a:solidFill>
              <a:schemeClr val="tx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5" name="円柱 24"/>
          <p:cNvSpPr/>
          <p:nvPr/>
        </p:nvSpPr>
        <p:spPr>
          <a:xfrm rot="16200000">
            <a:off x="4750595" y="1750207"/>
            <a:ext cx="1714512" cy="5214974"/>
          </a:xfrm>
          <a:prstGeom prst="can">
            <a:avLst>
              <a:gd name="adj" fmla="val 37567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6" name="正方形/長方形 15"/>
          <p:cNvSpPr/>
          <p:nvPr/>
        </p:nvSpPr>
        <p:spPr>
          <a:xfrm>
            <a:off x="3286116" y="3500438"/>
            <a:ext cx="214314" cy="1714512"/>
          </a:xfrm>
          <a:prstGeom prst="rect">
            <a:avLst/>
          </a:prstGeom>
          <a:solidFill>
            <a:srgbClr val="FFC000"/>
          </a:solidFill>
          <a:ln>
            <a:solidFill>
              <a:srgbClr val="EFF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8" name="円柱 17"/>
          <p:cNvSpPr/>
          <p:nvPr/>
        </p:nvSpPr>
        <p:spPr>
          <a:xfrm rot="5400000">
            <a:off x="7036611" y="4250537"/>
            <a:ext cx="1714512" cy="214314"/>
          </a:xfrm>
          <a:prstGeom prst="can">
            <a:avLst/>
          </a:prstGeom>
          <a:solidFill>
            <a:srgbClr val="FFC000"/>
          </a:solidFill>
          <a:ln>
            <a:solidFill>
              <a:srgbClr val="FF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9" name="直方体 8"/>
          <p:cNvSpPr/>
          <p:nvPr/>
        </p:nvSpPr>
        <p:spPr>
          <a:xfrm>
            <a:off x="3786182" y="642918"/>
            <a:ext cx="1928826" cy="2143116"/>
          </a:xfrm>
          <a:prstGeom prst="cube">
            <a:avLst>
              <a:gd name="adj" fmla="val 10214"/>
            </a:avLst>
          </a:prstGeom>
          <a:solidFill>
            <a:srgbClr val="FFFF66"/>
          </a:solidFill>
          <a:ln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37" name="直線矢印コネクタ 36"/>
          <p:cNvCxnSpPr/>
          <p:nvPr/>
        </p:nvCxnSpPr>
        <p:spPr>
          <a:xfrm rot="5400000" flipH="1" flipV="1">
            <a:off x="2286778" y="4785528"/>
            <a:ext cx="571504" cy="1588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円柱 11"/>
          <p:cNvSpPr/>
          <p:nvPr/>
        </p:nvSpPr>
        <p:spPr>
          <a:xfrm rot="10800000">
            <a:off x="2071670" y="5072074"/>
            <a:ext cx="857256" cy="428628"/>
          </a:xfrm>
          <a:prstGeom prst="can">
            <a:avLst>
              <a:gd name="adj" fmla="val 50000"/>
            </a:avLst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円柱 12"/>
          <p:cNvSpPr/>
          <p:nvPr/>
        </p:nvSpPr>
        <p:spPr>
          <a:xfrm rot="18809887">
            <a:off x="2022104" y="4101758"/>
            <a:ext cx="857256" cy="428628"/>
          </a:xfrm>
          <a:prstGeom prst="can">
            <a:avLst>
              <a:gd name="adj" fmla="val 50000"/>
            </a:avLst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88" name="直線矢印コネクタ 87"/>
          <p:cNvCxnSpPr/>
          <p:nvPr/>
        </p:nvCxnSpPr>
        <p:spPr>
          <a:xfrm rot="5400000" flipH="1" flipV="1">
            <a:off x="750861" y="3535363"/>
            <a:ext cx="357190" cy="1588"/>
          </a:xfrm>
          <a:prstGeom prst="straightConnector1">
            <a:avLst/>
          </a:prstGeom>
          <a:ln w="57150">
            <a:solidFill>
              <a:srgbClr val="99FF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円柱 13"/>
          <p:cNvSpPr/>
          <p:nvPr/>
        </p:nvSpPr>
        <p:spPr>
          <a:xfrm rot="14057358">
            <a:off x="435271" y="3697926"/>
            <a:ext cx="787668" cy="244329"/>
          </a:xfrm>
          <a:prstGeom prst="can">
            <a:avLst>
              <a:gd name="adj" fmla="val 50000"/>
            </a:avLst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92" name="正方形/長方形 91"/>
          <p:cNvSpPr/>
          <p:nvPr/>
        </p:nvSpPr>
        <p:spPr>
          <a:xfrm>
            <a:off x="4286248" y="5214950"/>
            <a:ext cx="500066" cy="92869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93" name="円柱 92"/>
          <p:cNvSpPr/>
          <p:nvPr/>
        </p:nvSpPr>
        <p:spPr>
          <a:xfrm flipV="1">
            <a:off x="4429124" y="6000768"/>
            <a:ext cx="285752" cy="71438"/>
          </a:xfrm>
          <a:prstGeom prst="can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95" name="直線コネクタ 94"/>
          <p:cNvCxnSpPr/>
          <p:nvPr/>
        </p:nvCxnSpPr>
        <p:spPr>
          <a:xfrm>
            <a:off x="4714876" y="6072206"/>
            <a:ext cx="285752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正方形/長方形 95"/>
          <p:cNvSpPr/>
          <p:nvPr/>
        </p:nvSpPr>
        <p:spPr>
          <a:xfrm>
            <a:off x="7572396" y="5786454"/>
            <a:ext cx="142876" cy="500066"/>
          </a:xfrm>
          <a:prstGeom prst="rect">
            <a:avLst/>
          </a:prstGeom>
          <a:solidFill>
            <a:schemeClr val="tx1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97" name="正方形/長方形 96"/>
          <p:cNvSpPr/>
          <p:nvPr/>
        </p:nvSpPr>
        <p:spPr>
          <a:xfrm>
            <a:off x="4286248" y="6143644"/>
            <a:ext cx="500066" cy="35719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115" name="直線コネクタ 114"/>
          <p:cNvCxnSpPr/>
          <p:nvPr/>
        </p:nvCxnSpPr>
        <p:spPr>
          <a:xfrm rot="5400000">
            <a:off x="4287042" y="2928140"/>
            <a:ext cx="285752" cy="1588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円柱 98"/>
          <p:cNvSpPr/>
          <p:nvPr/>
        </p:nvSpPr>
        <p:spPr>
          <a:xfrm>
            <a:off x="4071934" y="1357298"/>
            <a:ext cx="714380" cy="1428760"/>
          </a:xfrm>
          <a:prstGeom prst="can">
            <a:avLst/>
          </a:prstGeom>
          <a:solidFill>
            <a:schemeClr val="bg2">
              <a:lumMod val="75000"/>
            </a:schemeClr>
          </a:solidFill>
          <a:ln>
            <a:solidFill>
              <a:schemeClr val="tx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98" name="台形 97"/>
          <p:cNvSpPr/>
          <p:nvPr/>
        </p:nvSpPr>
        <p:spPr>
          <a:xfrm>
            <a:off x="4071934" y="3071810"/>
            <a:ext cx="785818" cy="428628"/>
          </a:xfrm>
          <a:prstGeom prst="trapezoid">
            <a:avLst/>
          </a:prstGeom>
          <a:solidFill>
            <a:schemeClr val="tx1"/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103" name="カギ線コネクタ 102"/>
          <p:cNvCxnSpPr/>
          <p:nvPr/>
        </p:nvCxnSpPr>
        <p:spPr>
          <a:xfrm rot="10800000" flipV="1">
            <a:off x="4429124" y="1071546"/>
            <a:ext cx="535789" cy="357190"/>
          </a:xfrm>
          <a:prstGeom prst="bentConnector2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円/楕円 115"/>
          <p:cNvSpPr/>
          <p:nvPr/>
        </p:nvSpPr>
        <p:spPr>
          <a:xfrm>
            <a:off x="4214810" y="3071810"/>
            <a:ext cx="71438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7" name="円/楕円 116"/>
          <p:cNvSpPr/>
          <p:nvPr/>
        </p:nvSpPr>
        <p:spPr>
          <a:xfrm>
            <a:off x="4143372" y="3286124"/>
            <a:ext cx="71438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8" name="円/楕円 117"/>
          <p:cNvSpPr/>
          <p:nvPr/>
        </p:nvSpPr>
        <p:spPr>
          <a:xfrm>
            <a:off x="4286248" y="3357562"/>
            <a:ext cx="71438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9" name="円/楕円 118"/>
          <p:cNvSpPr/>
          <p:nvPr/>
        </p:nvSpPr>
        <p:spPr>
          <a:xfrm>
            <a:off x="4357686" y="3143248"/>
            <a:ext cx="71438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20" name="円/楕円 119"/>
          <p:cNvSpPr/>
          <p:nvPr/>
        </p:nvSpPr>
        <p:spPr>
          <a:xfrm>
            <a:off x="4572000" y="3143248"/>
            <a:ext cx="71438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21" name="円/楕円 120"/>
          <p:cNvSpPr/>
          <p:nvPr/>
        </p:nvSpPr>
        <p:spPr>
          <a:xfrm>
            <a:off x="4429124" y="3429000"/>
            <a:ext cx="71438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22" name="円/楕円 121"/>
          <p:cNvSpPr/>
          <p:nvPr/>
        </p:nvSpPr>
        <p:spPr>
          <a:xfrm>
            <a:off x="4429124" y="3286124"/>
            <a:ext cx="71438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23" name="円/楕円 122"/>
          <p:cNvSpPr/>
          <p:nvPr/>
        </p:nvSpPr>
        <p:spPr>
          <a:xfrm>
            <a:off x="4572000" y="3286124"/>
            <a:ext cx="71438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24" name="円/楕円 123"/>
          <p:cNvSpPr/>
          <p:nvPr/>
        </p:nvSpPr>
        <p:spPr>
          <a:xfrm>
            <a:off x="4643438" y="3429000"/>
            <a:ext cx="71438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25" name="円/楕円 124"/>
          <p:cNvSpPr/>
          <p:nvPr/>
        </p:nvSpPr>
        <p:spPr>
          <a:xfrm>
            <a:off x="4357686" y="5286388"/>
            <a:ext cx="71438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26" name="円/楕円 125"/>
          <p:cNvSpPr/>
          <p:nvPr/>
        </p:nvSpPr>
        <p:spPr>
          <a:xfrm>
            <a:off x="4572000" y="5429264"/>
            <a:ext cx="71438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27" name="円/楕円 126"/>
          <p:cNvSpPr/>
          <p:nvPr/>
        </p:nvSpPr>
        <p:spPr>
          <a:xfrm>
            <a:off x="4500562" y="5286388"/>
            <a:ext cx="71438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28" name="円/楕円 127"/>
          <p:cNvSpPr/>
          <p:nvPr/>
        </p:nvSpPr>
        <p:spPr>
          <a:xfrm>
            <a:off x="4357686" y="5715016"/>
            <a:ext cx="71438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29" name="円/楕円 128"/>
          <p:cNvSpPr/>
          <p:nvPr/>
        </p:nvSpPr>
        <p:spPr>
          <a:xfrm>
            <a:off x="4429124" y="5929330"/>
            <a:ext cx="71438" cy="45719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0" name="円/楕円 129"/>
          <p:cNvSpPr/>
          <p:nvPr/>
        </p:nvSpPr>
        <p:spPr>
          <a:xfrm flipV="1">
            <a:off x="4572000" y="5572140"/>
            <a:ext cx="45719" cy="45719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1" name="円/楕円 130"/>
          <p:cNvSpPr/>
          <p:nvPr/>
        </p:nvSpPr>
        <p:spPr>
          <a:xfrm flipH="1">
            <a:off x="4464367" y="5464506"/>
            <a:ext cx="45719" cy="45719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2" name="円/楕円 131"/>
          <p:cNvSpPr/>
          <p:nvPr/>
        </p:nvSpPr>
        <p:spPr>
          <a:xfrm flipV="1">
            <a:off x="4643438" y="5929330"/>
            <a:ext cx="45719" cy="45719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3" name="円/楕円 132"/>
          <p:cNvSpPr/>
          <p:nvPr/>
        </p:nvSpPr>
        <p:spPr>
          <a:xfrm>
            <a:off x="4643438" y="5715016"/>
            <a:ext cx="71438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4" name="円/楕円 133"/>
          <p:cNvSpPr/>
          <p:nvPr/>
        </p:nvSpPr>
        <p:spPr>
          <a:xfrm flipV="1">
            <a:off x="4510086" y="5812172"/>
            <a:ext cx="61914" cy="45719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5" name="円/楕円 134"/>
          <p:cNvSpPr/>
          <p:nvPr/>
        </p:nvSpPr>
        <p:spPr>
          <a:xfrm>
            <a:off x="4357686" y="5572140"/>
            <a:ext cx="71438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6" name="円/楕円 135"/>
          <p:cNvSpPr/>
          <p:nvPr/>
        </p:nvSpPr>
        <p:spPr>
          <a:xfrm flipV="1">
            <a:off x="4643438" y="5572140"/>
            <a:ext cx="45719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7" name="円/楕円 136"/>
          <p:cNvSpPr/>
          <p:nvPr/>
        </p:nvSpPr>
        <p:spPr>
          <a:xfrm>
            <a:off x="4643438" y="5357826"/>
            <a:ext cx="71438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8" name="円/楕円 137"/>
          <p:cNvSpPr/>
          <p:nvPr/>
        </p:nvSpPr>
        <p:spPr>
          <a:xfrm flipV="1">
            <a:off x="4572000" y="5929330"/>
            <a:ext cx="45719" cy="45719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9" name="円/楕円 138"/>
          <p:cNvSpPr/>
          <p:nvPr/>
        </p:nvSpPr>
        <p:spPr>
          <a:xfrm>
            <a:off x="4500562" y="5643578"/>
            <a:ext cx="71438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40" name="円/楕円 139"/>
          <p:cNvSpPr/>
          <p:nvPr/>
        </p:nvSpPr>
        <p:spPr>
          <a:xfrm>
            <a:off x="4357686" y="6072206"/>
            <a:ext cx="71438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41" name="円/楕円 140"/>
          <p:cNvSpPr/>
          <p:nvPr/>
        </p:nvSpPr>
        <p:spPr>
          <a:xfrm>
            <a:off x="4572000" y="6357958"/>
            <a:ext cx="71438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42" name="円/楕円 141"/>
          <p:cNvSpPr/>
          <p:nvPr/>
        </p:nvSpPr>
        <p:spPr>
          <a:xfrm>
            <a:off x="4357686" y="6357958"/>
            <a:ext cx="71438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43" name="円/楕円 142"/>
          <p:cNvSpPr/>
          <p:nvPr/>
        </p:nvSpPr>
        <p:spPr>
          <a:xfrm>
            <a:off x="4500562" y="6215082"/>
            <a:ext cx="71438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44" name="円/楕円 143"/>
          <p:cNvSpPr/>
          <p:nvPr/>
        </p:nvSpPr>
        <p:spPr>
          <a:xfrm>
            <a:off x="4643438" y="6215082"/>
            <a:ext cx="71438" cy="714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158" name="直線矢印コネクタ 157"/>
          <p:cNvCxnSpPr/>
          <p:nvPr/>
        </p:nvCxnSpPr>
        <p:spPr>
          <a:xfrm rot="10800000" flipH="1" flipV="1">
            <a:off x="3500430" y="4357694"/>
            <a:ext cx="4286280" cy="357190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/>
          <p:cNvCxnSpPr/>
          <p:nvPr/>
        </p:nvCxnSpPr>
        <p:spPr>
          <a:xfrm rot="10800000" flipV="1">
            <a:off x="2571736" y="2357430"/>
            <a:ext cx="4214842" cy="2714644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>
            <a:off x="2643174" y="4500570"/>
            <a:ext cx="5143536" cy="571504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線矢印コネクタ 148"/>
          <p:cNvCxnSpPr>
            <a:endCxn id="16" idx="3"/>
          </p:cNvCxnSpPr>
          <p:nvPr/>
        </p:nvCxnSpPr>
        <p:spPr>
          <a:xfrm rot="10800000">
            <a:off x="3500430" y="4357694"/>
            <a:ext cx="4286280" cy="714380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線矢印コネクタ 160"/>
          <p:cNvCxnSpPr/>
          <p:nvPr/>
        </p:nvCxnSpPr>
        <p:spPr>
          <a:xfrm rot="10800000">
            <a:off x="3500430" y="4143380"/>
            <a:ext cx="4286280" cy="571504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線矢印コネクタ 162"/>
          <p:cNvCxnSpPr>
            <a:endCxn id="18" idx="3"/>
          </p:cNvCxnSpPr>
          <p:nvPr/>
        </p:nvCxnSpPr>
        <p:spPr>
          <a:xfrm>
            <a:off x="3500430" y="4143380"/>
            <a:ext cx="4286280" cy="214314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線矢印コネクタ 164"/>
          <p:cNvCxnSpPr>
            <a:stCxn id="18" idx="3"/>
          </p:cNvCxnSpPr>
          <p:nvPr/>
        </p:nvCxnSpPr>
        <p:spPr>
          <a:xfrm rot="10800000">
            <a:off x="3500430" y="3929066"/>
            <a:ext cx="4286280" cy="428628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線矢印コネクタ 166"/>
          <p:cNvCxnSpPr/>
          <p:nvPr/>
        </p:nvCxnSpPr>
        <p:spPr>
          <a:xfrm flipV="1">
            <a:off x="3500430" y="3714752"/>
            <a:ext cx="4286280" cy="214314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矢印コネクタ 50"/>
          <p:cNvCxnSpPr/>
          <p:nvPr/>
        </p:nvCxnSpPr>
        <p:spPr>
          <a:xfrm rot="10800000">
            <a:off x="928662" y="3714752"/>
            <a:ext cx="6858048" cy="1588"/>
          </a:xfrm>
          <a:prstGeom prst="straightConnector1">
            <a:avLst/>
          </a:prstGeom>
          <a:ln w="57150">
            <a:solidFill>
              <a:srgbClr val="99FF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テキスト ボックス 70"/>
          <p:cNvSpPr txBox="1"/>
          <p:nvPr/>
        </p:nvSpPr>
        <p:spPr>
          <a:xfrm>
            <a:off x="6143636" y="642918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Arial" pitchFamily="34" charset="0"/>
                <a:cs typeface="Arial" pitchFamily="34" charset="0"/>
              </a:rPr>
              <a:t>FTIR Spectrometer</a:t>
            </a:r>
            <a:endParaRPr kumimoji="1" lang="ja-JP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3786182" y="285728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Arial" pitchFamily="34" charset="0"/>
                <a:cs typeface="Arial" pitchFamily="34" charset="0"/>
              </a:rPr>
              <a:t>Aerosol generator</a:t>
            </a:r>
            <a:endParaRPr kumimoji="1" lang="ja-JP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円/楕円 72"/>
          <p:cNvSpPr/>
          <p:nvPr/>
        </p:nvSpPr>
        <p:spPr>
          <a:xfrm>
            <a:off x="4214810" y="1643050"/>
            <a:ext cx="142876" cy="14287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4" name="円/楕円 73"/>
          <p:cNvSpPr/>
          <p:nvPr/>
        </p:nvSpPr>
        <p:spPr>
          <a:xfrm>
            <a:off x="4367210" y="1795450"/>
            <a:ext cx="142876" cy="14287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" name="円/楕円 74"/>
          <p:cNvSpPr/>
          <p:nvPr/>
        </p:nvSpPr>
        <p:spPr>
          <a:xfrm>
            <a:off x="4572000" y="2500306"/>
            <a:ext cx="142876" cy="14287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6" name="円/楕円 75"/>
          <p:cNvSpPr/>
          <p:nvPr/>
        </p:nvSpPr>
        <p:spPr>
          <a:xfrm>
            <a:off x="4429124" y="2285992"/>
            <a:ext cx="142876" cy="14287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7" name="円/楕円 76"/>
          <p:cNvSpPr/>
          <p:nvPr/>
        </p:nvSpPr>
        <p:spPr>
          <a:xfrm>
            <a:off x="4286248" y="2500306"/>
            <a:ext cx="142876" cy="14287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8" name="円/楕円 77"/>
          <p:cNvSpPr/>
          <p:nvPr/>
        </p:nvSpPr>
        <p:spPr>
          <a:xfrm>
            <a:off x="4143372" y="2143116"/>
            <a:ext cx="142876" cy="14287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9" name="円/楕円 78"/>
          <p:cNvSpPr/>
          <p:nvPr/>
        </p:nvSpPr>
        <p:spPr>
          <a:xfrm>
            <a:off x="4572000" y="1643050"/>
            <a:ext cx="142876" cy="14287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0" name="円/楕円 79"/>
          <p:cNvSpPr/>
          <p:nvPr/>
        </p:nvSpPr>
        <p:spPr>
          <a:xfrm>
            <a:off x="4500562" y="2071678"/>
            <a:ext cx="142876" cy="14287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1" name="テキスト ボックス 80"/>
          <p:cNvSpPr txBox="1"/>
          <p:nvPr/>
        </p:nvSpPr>
        <p:spPr>
          <a:xfrm>
            <a:off x="4857752" y="5643578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Filter</a:t>
            </a:r>
            <a:endParaRPr kumimoji="1" lang="ja-JP" altLang="en-US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8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429684" cy="630920"/>
          </a:xfrm>
        </p:spPr>
        <p:txBody>
          <a:bodyPr/>
          <a:lstStyle/>
          <a:p>
            <a:r>
              <a:rPr lang="en-US" altLang="ja-JP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Exp. 1 Large Particles </a:t>
            </a:r>
            <a:r>
              <a:rPr lang="en-US" altLang="ja-JP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(SiO</a:t>
            </a:r>
            <a:r>
              <a:rPr lang="en-US" altLang="ja-JP" sz="32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altLang="ja-JP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monosphere)</a:t>
            </a:r>
            <a:endParaRPr kumimoji="1" lang="ja-JP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図 2" descr="Amo_SiO2_Aero_d5_NQe_7to25.W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142984"/>
            <a:ext cx="6409690" cy="4622800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4" name="図 3" descr="A_SiO2_d5_SEM_230_230_2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16" y="1142984"/>
            <a:ext cx="2044700" cy="2044700"/>
          </a:xfrm>
          <a:prstGeom prst="rect">
            <a:avLst/>
          </a:prstGeom>
        </p:spPr>
      </p:pic>
      <p:pic>
        <p:nvPicPr>
          <p:cNvPr id="5" name="図 4" descr="A_SiO2_d05_SEM_230_230_2.5K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16" y="3643314"/>
            <a:ext cx="2044700" cy="2044700"/>
          </a:xfrm>
          <a:prstGeom prst="rect">
            <a:avLst/>
          </a:prstGeom>
        </p:spPr>
      </p:pic>
      <p:pic>
        <p:nvPicPr>
          <p:cNvPr id="6" name="図 5" descr="Amo_SiO2_Aero_d05_NQe_7to25.WM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5852" y="1285860"/>
            <a:ext cx="5429288" cy="3964940"/>
          </a:xfrm>
          <a:prstGeom prst="rect">
            <a:avLst/>
          </a:prstGeom>
          <a:noFill/>
        </p:spPr>
      </p:pic>
      <p:sp>
        <p:nvSpPr>
          <p:cNvPr id="7" name="テキスト ボックス 6"/>
          <p:cNvSpPr txBox="1"/>
          <p:nvPr/>
        </p:nvSpPr>
        <p:spPr>
          <a:xfrm>
            <a:off x="1214414" y="1928802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8.93 </a:t>
            </a:r>
            <a:r>
              <a:rPr kumimoji="1" lang="en-US" altLang="ja-JP" sz="2000" b="1" dirty="0" smtClean="0">
                <a:solidFill>
                  <a:srgbClr val="FF0000"/>
                </a:solidFill>
                <a:latin typeface="Symbol" pitchFamily="18" charset="2"/>
                <a:cs typeface="Arial" pitchFamily="34" charset="0"/>
              </a:rPr>
              <a:t>m</a:t>
            </a:r>
            <a:r>
              <a:rPr kumimoji="1" lang="en-US" altLang="ja-JP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</a:t>
            </a:r>
            <a:endParaRPr kumimoji="1" lang="ja-JP" altLang="en-US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57158" y="5857892"/>
            <a:ext cx="6786610" cy="83099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Peaks</a:t>
            </a:r>
            <a:r>
              <a:rPr kumimoji="1" lang="en-US" altLang="ja-JP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kumimoji="1" lang="en-US" altLang="ja-JP" sz="2400" dirty="0" smtClean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8.93 </a:t>
            </a:r>
            <a:r>
              <a:rPr kumimoji="1" lang="en-US" altLang="ja-JP" sz="2400" dirty="0" smtClean="0">
                <a:solidFill>
                  <a:srgbClr val="FF0000"/>
                </a:solidFill>
                <a:latin typeface="Symbol" pitchFamily="18" charset="2"/>
                <a:cs typeface="Arial" pitchFamily="34" charset="0"/>
              </a:rPr>
              <a:t>m</a:t>
            </a:r>
            <a:r>
              <a:rPr kumimoji="1" lang="en-US" altLang="ja-JP" sz="2400" dirty="0" smtClean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m</a:t>
            </a:r>
            <a:r>
              <a:rPr kumimoji="1" lang="en-US" altLang="ja-JP" sz="24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    9.49 </a:t>
            </a:r>
            <a:r>
              <a:rPr kumimoji="1" lang="en-US" altLang="ja-JP" sz="2400" dirty="0" smtClean="0">
                <a:solidFill>
                  <a:schemeClr val="bg1"/>
                </a:solidFill>
                <a:latin typeface="Symbol" pitchFamily="18" charset="2"/>
                <a:cs typeface="Arial" pitchFamily="34" charset="0"/>
              </a:rPr>
              <a:t>m</a:t>
            </a:r>
            <a:r>
              <a:rPr kumimoji="1" lang="en-US" altLang="ja-JP" sz="24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m  </a:t>
            </a:r>
            <a:r>
              <a:rPr lang="en-US" altLang="ja-JP" sz="2400" b="1" dirty="0" smtClean="0">
                <a:solidFill>
                  <a:srgbClr val="0000FF"/>
                </a:solidFill>
                <a:latin typeface="Symbol" pitchFamily="18" charset="2"/>
                <a:cs typeface="Arial" pitchFamily="34" charset="0"/>
              </a:rPr>
              <a:t>D</a:t>
            </a:r>
            <a:r>
              <a:rPr kumimoji="1" lang="en-US" altLang="ja-JP" sz="2400" b="1" dirty="0" smtClean="0">
                <a:solidFill>
                  <a:srgbClr val="0000FF"/>
                </a:solidFill>
                <a:latin typeface="Symbol" pitchFamily="18" charset="2"/>
                <a:cs typeface="Arial" pitchFamily="34" charset="0"/>
              </a:rPr>
              <a:t>l</a:t>
            </a:r>
            <a:r>
              <a:rPr kumimoji="1" lang="en-US" altLang="ja-JP" sz="2400" b="1" dirty="0" smtClean="0">
                <a:solidFill>
                  <a:srgbClr val="0000FF"/>
                </a:solidFill>
                <a:latin typeface="Arial Black" pitchFamily="34" charset="0"/>
                <a:cs typeface="Arial" pitchFamily="34" charset="0"/>
              </a:rPr>
              <a:t>=0.56 </a:t>
            </a:r>
            <a:r>
              <a:rPr kumimoji="1" lang="en-US" altLang="ja-JP" sz="2400" b="1" dirty="0" smtClean="0">
                <a:solidFill>
                  <a:srgbClr val="0000FF"/>
                </a:solidFill>
                <a:latin typeface="Symbol" pitchFamily="18" charset="2"/>
                <a:cs typeface="Arial" pitchFamily="34" charset="0"/>
              </a:rPr>
              <a:t>m</a:t>
            </a:r>
            <a:r>
              <a:rPr kumimoji="1" lang="en-US" altLang="ja-JP" sz="2400" b="1" dirty="0" smtClean="0">
                <a:solidFill>
                  <a:srgbClr val="0000FF"/>
                </a:solidFill>
                <a:latin typeface="Arial Black" pitchFamily="34" charset="0"/>
                <a:cs typeface="Arial" pitchFamily="34" charset="0"/>
              </a:rPr>
              <a:t>m</a:t>
            </a:r>
          </a:p>
          <a:p>
            <a:r>
              <a:rPr lang="en-US" altLang="ja-JP" sz="24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            </a:t>
            </a:r>
            <a:r>
              <a:rPr lang="en-US" altLang="ja-JP" sz="2400" dirty="0" smtClean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20.82 </a:t>
            </a:r>
            <a:r>
              <a:rPr lang="en-US" altLang="ja-JP" sz="2400" dirty="0" smtClean="0">
                <a:solidFill>
                  <a:srgbClr val="FF0000"/>
                </a:solidFill>
                <a:latin typeface="Symbol" pitchFamily="18" charset="2"/>
                <a:cs typeface="Arial" pitchFamily="34" charset="0"/>
              </a:rPr>
              <a:t>m</a:t>
            </a:r>
            <a:r>
              <a:rPr lang="en-US" altLang="ja-JP" sz="2400" dirty="0" smtClean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m</a:t>
            </a:r>
            <a:r>
              <a:rPr lang="en-US" altLang="ja-JP" sz="24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  21.21 </a:t>
            </a:r>
            <a:r>
              <a:rPr lang="en-US" altLang="ja-JP" sz="2400" dirty="0" smtClean="0">
                <a:solidFill>
                  <a:schemeClr val="bg1"/>
                </a:solidFill>
                <a:latin typeface="Symbol" pitchFamily="18" charset="2"/>
                <a:cs typeface="Arial" pitchFamily="34" charset="0"/>
              </a:rPr>
              <a:t>m</a:t>
            </a:r>
            <a:r>
              <a:rPr lang="en-US" altLang="ja-JP" sz="2400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m  </a:t>
            </a:r>
            <a:r>
              <a:rPr lang="en-US" altLang="ja-JP" sz="2400" b="1" dirty="0" smtClean="0">
                <a:solidFill>
                  <a:srgbClr val="0000FF"/>
                </a:solidFill>
                <a:latin typeface="Symbol" pitchFamily="18" charset="2"/>
                <a:cs typeface="Arial" pitchFamily="34" charset="0"/>
              </a:rPr>
              <a:t>Dl</a:t>
            </a:r>
            <a:r>
              <a:rPr lang="en-US" altLang="ja-JP" sz="2400" b="1" dirty="0" smtClean="0">
                <a:solidFill>
                  <a:srgbClr val="0000FF"/>
                </a:solidFill>
                <a:latin typeface="Arial Black" pitchFamily="34" charset="0"/>
                <a:cs typeface="Arial" pitchFamily="34" charset="0"/>
              </a:rPr>
              <a:t>=0.39 </a:t>
            </a:r>
            <a:r>
              <a:rPr lang="en-US" altLang="ja-JP" sz="2400" b="1" dirty="0" smtClean="0">
                <a:solidFill>
                  <a:srgbClr val="0000FF"/>
                </a:solidFill>
                <a:latin typeface="Symbol" pitchFamily="18" charset="2"/>
                <a:cs typeface="Arial" pitchFamily="34" charset="0"/>
              </a:rPr>
              <a:t>m</a:t>
            </a:r>
            <a:r>
              <a:rPr lang="en-US" altLang="ja-JP" sz="2400" b="1" dirty="0" smtClean="0">
                <a:solidFill>
                  <a:srgbClr val="0000FF"/>
                </a:solidFill>
                <a:latin typeface="Arial Black" pitchFamily="34" charset="0"/>
                <a:cs typeface="Arial" pitchFamily="34" charset="0"/>
              </a:rPr>
              <a:t>m</a:t>
            </a:r>
            <a:endParaRPr kumimoji="1" lang="ja-JP" altLang="en-US" sz="2400" b="1" dirty="0">
              <a:solidFill>
                <a:srgbClr val="0000FF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571736" y="5429264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Log</a:t>
            </a:r>
            <a:endParaRPr kumimoji="1" lang="ja-JP" altLang="en-US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786050" y="1785926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9.49 </a:t>
            </a:r>
            <a:r>
              <a:rPr kumimoji="1" lang="en-US" altLang="ja-JP" sz="2000" b="1" dirty="0" smtClean="0">
                <a:solidFill>
                  <a:schemeClr val="bg1"/>
                </a:solidFill>
                <a:latin typeface="Symbol" pitchFamily="18" charset="2"/>
                <a:cs typeface="Arial" pitchFamily="34" charset="0"/>
              </a:rPr>
              <a:t>m</a:t>
            </a:r>
            <a:r>
              <a:rPr kumimoji="1" lang="en-US" altLang="ja-JP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</a:t>
            </a:r>
            <a:endParaRPr kumimoji="1" lang="ja-JP" altLang="en-US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6929486" cy="642942"/>
          </a:xfrm>
        </p:spPr>
        <p:txBody>
          <a:bodyPr/>
          <a:lstStyle/>
          <a:p>
            <a:r>
              <a:rPr lang="en-US" altLang="ja-JP" sz="3600" b="1" dirty="0" smtClean="0">
                <a:latin typeface="Arial" pitchFamily="34" charset="0"/>
                <a:cs typeface="Arial" pitchFamily="34" charset="0"/>
              </a:rPr>
              <a:t>Crystalline forsterite (Mg</a:t>
            </a:r>
            <a:r>
              <a:rPr lang="en-US" altLang="ja-JP" sz="3600" b="1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altLang="ja-JP" sz="3600" b="1" dirty="0" smtClean="0">
                <a:latin typeface="Arial" pitchFamily="34" charset="0"/>
                <a:cs typeface="Arial" pitchFamily="34" charset="0"/>
              </a:rPr>
              <a:t>SiO</a:t>
            </a:r>
            <a:r>
              <a:rPr lang="en-US" altLang="ja-JP" sz="3600" b="1" baseline="-25000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altLang="ja-JP" sz="3600" b="1" dirty="0" smtClean="0">
                <a:latin typeface="Arial" pitchFamily="34" charset="0"/>
                <a:cs typeface="Arial" pitchFamily="34" charset="0"/>
              </a:rPr>
              <a:t>)</a:t>
            </a:r>
            <a:endParaRPr kumimoji="1" lang="ja-JP" altLang="en-US" sz="3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図 2" descr="0310092J_825_68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826" y="3500438"/>
            <a:ext cx="2409825" cy="1986280"/>
          </a:xfrm>
          <a:prstGeom prst="rect">
            <a:avLst/>
          </a:prstGeom>
        </p:spPr>
      </p:pic>
      <p:pic>
        <p:nvPicPr>
          <p:cNvPr id="4" name="図 3" descr="0316091B_smal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1142984"/>
            <a:ext cx="2419350" cy="2171700"/>
          </a:xfrm>
          <a:prstGeom prst="rect">
            <a:avLst/>
          </a:prstGeom>
        </p:spPr>
      </p:pic>
      <p:pic>
        <p:nvPicPr>
          <p:cNvPr id="5" name="図 4" descr="C_Mg2SiO4_AJsedbig_AJsedsmall_Aero_comb_8to50.WM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1285860"/>
            <a:ext cx="6032754" cy="4208526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6" name="テキスト ボックス 5"/>
          <p:cNvSpPr txBox="1"/>
          <p:nvPr/>
        </p:nvSpPr>
        <p:spPr>
          <a:xfrm>
            <a:off x="642910" y="5786454"/>
            <a:ext cx="7929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 Size </a:t>
            </a:r>
            <a:r>
              <a:rPr kumimoji="1" lang="en-US" altLang="ja-JP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Larger  Longer wavelength</a:t>
            </a:r>
          </a:p>
          <a:p>
            <a:pPr>
              <a:buFont typeface="Arial" pitchFamily="34" charset="0"/>
              <a:buChar char="•"/>
            </a:pPr>
            <a:r>
              <a:rPr lang="en-US" altLang="ja-JP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The extinction strength of the 23 </a:t>
            </a:r>
            <a:r>
              <a:rPr lang="en-US" altLang="ja-JP" sz="2400" dirty="0" smtClean="0">
                <a:latin typeface="Symbol" pitchFamily="18" charset="2"/>
                <a:cs typeface="Arial" pitchFamily="34" charset="0"/>
                <a:sym typeface="Wingdings" pitchFamily="2" charset="2"/>
              </a:rPr>
              <a:t>m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m peak is enhanced. </a:t>
            </a:r>
            <a:endParaRPr kumimoji="1" lang="ja-JP" alt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図 6" descr="C_Mg2SiO4_AJsedbig_AJsedsmall_CsI500_kappa_8to50.WM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1142984"/>
            <a:ext cx="7579360" cy="5364480"/>
          </a:xfrm>
          <a:prstGeom prst="rect">
            <a:avLst/>
          </a:prstGeom>
          <a:solidFill>
            <a:schemeClr val="tx1"/>
          </a:solidFill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57158" y="0"/>
            <a:ext cx="3871914" cy="773796"/>
          </a:xfrm>
        </p:spPr>
        <p:txBody>
          <a:bodyPr/>
          <a:lstStyle/>
          <a:p>
            <a:r>
              <a:rPr kumimoji="1" lang="en-US" altLang="ja-JP" b="1" dirty="0" smtClean="0">
                <a:latin typeface="Arial" pitchFamily="34" charset="0"/>
                <a:cs typeface="Arial" pitchFamily="34" charset="0"/>
              </a:rPr>
              <a:t>Exp. 2 Mixture</a:t>
            </a:r>
            <a:endParaRPr kumimoji="1" lang="ja-JP" altLang="en-US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Exp_Aero_SiO2_d05_d5_Mix_1to30_50_80_120__NorQe_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85794"/>
            <a:ext cx="4724400" cy="32448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27" name="Picture 3" descr="SEM_1to80_650t650_No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214818"/>
            <a:ext cx="2478088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500034" y="4214818"/>
            <a:ext cx="70641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entury" pitchFamily="18" charset="0"/>
                <a:ea typeface="ＭＳ Ｐゴシック" pitchFamily="50" charset="-128"/>
              </a:rPr>
              <a:t>(a)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</a:endParaRPr>
          </a:p>
        </p:txBody>
      </p:sp>
      <p:pic>
        <p:nvPicPr>
          <p:cNvPr id="1029" name="Picture 5" descr="SEM_1to80_650t650_No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4214818"/>
            <a:ext cx="2478088" cy="2476500"/>
          </a:xfrm>
          <a:prstGeom prst="rect">
            <a:avLst/>
          </a:prstGeom>
          <a:noFill/>
        </p:spPr>
      </p:pic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3286116" y="4214818"/>
            <a:ext cx="557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entury" pitchFamily="18" charset="0"/>
                <a:ea typeface="ＭＳ Ｐゴシック" pitchFamily="50" charset="-128"/>
              </a:rPr>
              <a:t>(b)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</a:endParaRPr>
          </a:p>
        </p:txBody>
      </p:sp>
      <p:pic>
        <p:nvPicPr>
          <p:cNvPr id="1031" name="Picture 7" descr="SEM_1to120_650t650_No2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1214422"/>
            <a:ext cx="2476500" cy="247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6286512" y="1214422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entury" pitchFamily="18" charset="0"/>
                <a:ea typeface="ＭＳ Ｐゴシック" pitchFamily="50" charset="-128"/>
              </a:rPr>
              <a:t>(c)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</a:endParaRPr>
          </a:p>
        </p:txBody>
      </p:sp>
      <p:pic>
        <p:nvPicPr>
          <p:cNvPr id="1033" name="Picture 9" descr="SEM_1to120_650t650_No3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4214818"/>
            <a:ext cx="2855913" cy="2474913"/>
          </a:xfrm>
          <a:prstGeom prst="rect">
            <a:avLst/>
          </a:prstGeom>
          <a:noFill/>
        </p:spPr>
      </p:pic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00760" y="4214818"/>
            <a:ext cx="7064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entury" pitchFamily="18" charset="0"/>
                <a:ea typeface="ＭＳ Ｐゴシック" pitchFamily="50" charset="-128"/>
              </a:rPr>
              <a:t>(d)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 rot="16200000">
            <a:off x="-381927" y="2239261"/>
            <a:ext cx="2071702" cy="30777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Normalized Extinction</a:t>
            </a:r>
            <a:endParaRPr kumimoji="1" lang="ja-JP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071934" y="142852"/>
            <a:ext cx="4643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m</a:t>
            </a:r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onosphere vs. monosphere)</a:t>
            </a:r>
            <a:endParaRPr kumimoji="1" lang="ja-JP" alt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643042" y="6357958"/>
            <a:ext cx="1428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>
                <a:latin typeface="Arial" pitchFamily="34" charset="0"/>
                <a:cs typeface="Arial" pitchFamily="34" charset="0"/>
              </a:rPr>
              <a:t>1:80 Mag. 2K</a:t>
            </a:r>
            <a:endParaRPr kumimoji="1" lang="ja-JP" alt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286248" y="6357958"/>
            <a:ext cx="1571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>
                <a:latin typeface="Arial" pitchFamily="34" charset="0"/>
                <a:cs typeface="Arial" pitchFamily="34" charset="0"/>
              </a:rPr>
              <a:t>1:80 Mag. 10K</a:t>
            </a:r>
            <a:endParaRPr kumimoji="1" lang="ja-JP" alt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286512" y="3357562"/>
            <a:ext cx="1928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>
                <a:latin typeface="Arial" pitchFamily="34" charset="0"/>
                <a:cs typeface="Arial" pitchFamily="34" charset="0"/>
              </a:rPr>
              <a:t>1:120 Mag. 1K</a:t>
            </a:r>
            <a:endParaRPr kumimoji="1" lang="ja-JP" alt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6000760" y="6357958"/>
            <a:ext cx="16430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>
                <a:latin typeface="Arial" pitchFamily="34" charset="0"/>
                <a:cs typeface="Arial" pitchFamily="34" charset="0"/>
              </a:rPr>
              <a:t>1:120 Mag. 7K</a:t>
            </a:r>
            <a:endParaRPr kumimoji="1" lang="ja-JP" altLang="en-US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3586162" cy="642942"/>
          </a:xfrm>
        </p:spPr>
        <p:txBody>
          <a:bodyPr/>
          <a:lstStyle/>
          <a:p>
            <a:r>
              <a:rPr kumimoji="1" lang="en-US" altLang="ja-JP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Exp. 2 Mixture</a:t>
            </a:r>
            <a:endParaRPr kumimoji="1" lang="ja-JP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929058" y="357166"/>
            <a:ext cx="4929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( 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m</a:t>
            </a:r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onosphere vs. 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irregular shape)</a:t>
            </a:r>
            <a:endParaRPr kumimoji="1" lang="ja-JP" alt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Exp_Aero_SiO2_d05_d5_Mix_1to30_50_Sp_Kp__NorQe_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928670"/>
            <a:ext cx="4724400" cy="32448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テキスト ボックス 4"/>
          <p:cNvSpPr txBox="1"/>
          <p:nvPr/>
        </p:nvSpPr>
        <p:spPr>
          <a:xfrm rot="16200000">
            <a:off x="-310489" y="2382137"/>
            <a:ext cx="2071702" cy="30777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Normalized Extinction</a:t>
            </a:r>
            <a:endParaRPr kumimoji="1" lang="ja-JP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SEM_1to50_650t650_kp_No5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383088"/>
            <a:ext cx="2476500" cy="2474912"/>
          </a:xfrm>
          <a:prstGeom prst="rect">
            <a:avLst/>
          </a:prstGeom>
          <a:noFill/>
        </p:spPr>
      </p:pic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85720" y="4357694"/>
            <a:ext cx="62070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entury" pitchFamily="18" charset="0"/>
                <a:ea typeface="ＭＳ Ｐゴシック" pitchFamily="50" charset="-128"/>
              </a:rPr>
              <a:t>(a)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</a:endParaRPr>
          </a:p>
        </p:txBody>
      </p:sp>
      <p:pic>
        <p:nvPicPr>
          <p:cNvPr id="2053" name="Picture 5" descr="SEM_1to50_650t650_kp_No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4383088"/>
            <a:ext cx="2476500" cy="2474912"/>
          </a:xfrm>
          <a:prstGeom prst="rect">
            <a:avLst/>
          </a:prstGeom>
          <a:noFill/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2928926" y="4357694"/>
            <a:ext cx="560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entury" pitchFamily="18" charset="0"/>
                <a:ea typeface="ＭＳ Ｐゴシック" pitchFamily="50" charset="-128"/>
              </a:rPr>
              <a:t>(b)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357818" y="2428868"/>
            <a:ext cx="35719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 Survived 0.5 </a:t>
            </a:r>
            <a:r>
              <a:rPr kumimoji="1" lang="en-US" altLang="ja-JP" sz="2400" dirty="0" smtClean="0">
                <a:latin typeface="Symbol" pitchFamily="18" charset="2"/>
                <a:cs typeface="Arial" pitchFamily="34" charset="0"/>
              </a:rPr>
              <a:t>m</a:t>
            </a:r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m   </a:t>
            </a:r>
          </a:p>
          <a:p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particles show  a clear   </a:t>
            </a:r>
          </a:p>
          <a:p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peak at 8.94 </a:t>
            </a:r>
            <a:r>
              <a:rPr kumimoji="1" lang="en-US" altLang="ja-JP" sz="2400" dirty="0" smtClean="0">
                <a:latin typeface="Symbol" pitchFamily="18" charset="2"/>
                <a:cs typeface="Arial" pitchFamily="34" charset="0"/>
              </a:rPr>
              <a:t>m</a:t>
            </a:r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m.</a:t>
            </a:r>
          </a:p>
          <a:p>
            <a:endParaRPr lang="en-US" altLang="ja-JP" sz="2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 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he peak at 9.5 </a:t>
            </a:r>
            <a:r>
              <a:rPr lang="en-US" sz="2400" dirty="0" smtClean="0">
                <a:latin typeface="Symbol" pitchFamily="18" charset="2"/>
                <a:cs typeface="Arial" pitchFamily="34" charset="0"/>
              </a:rPr>
              <a:t>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m of 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    the 5 </a:t>
            </a:r>
            <a:r>
              <a:rPr lang="en-US" sz="2400" dirty="0" smtClean="0">
                <a:latin typeface="Symbol" pitchFamily="18" charset="2"/>
                <a:cs typeface="Arial" pitchFamily="34" charset="0"/>
              </a:rPr>
              <a:t>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m particles is  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    strongly influenced by  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    the morphological 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    changes (size &amp;   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    shape).</a:t>
            </a:r>
            <a:endParaRPr kumimoji="1" lang="ja-JP" alt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715008" y="1214422"/>
            <a:ext cx="3071834" cy="70788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0.5 </a:t>
            </a:r>
            <a:r>
              <a:rPr kumimoji="1" lang="en-US" altLang="ja-JP" sz="2000" dirty="0" smtClean="0">
                <a:latin typeface="Symbol" pitchFamily="18" charset="2"/>
                <a:cs typeface="Arial" pitchFamily="34" charset="0"/>
              </a:rPr>
              <a:t>m</a:t>
            </a:r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m monosphere : crashed 5 </a:t>
            </a:r>
            <a:r>
              <a:rPr kumimoji="1" lang="en-US" altLang="ja-JP" sz="2000" dirty="0" smtClean="0">
                <a:latin typeface="Symbol" pitchFamily="18" charset="2"/>
                <a:cs typeface="Arial" pitchFamily="34" charset="0"/>
              </a:rPr>
              <a:t>m</a:t>
            </a:r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m particles</a:t>
            </a:r>
            <a:endParaRPr kumimoji="1" lang="ja-JP" altLang="en-US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57158" y="0"/>
            <a:ext cx="2300278" cy="773796"/>
          </a:xfrm>
        </p:spPr>
        <p:txBody>
          <a:bodyPr/>
          <a:lstStyle/>
          <a:p>
            <a:r>
              <a:rPr kumimoji="1" lang="en-US" altLang="ja-JP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Summary</a:t>
            </a:r>
            <a:endParaRPr kumimoji="1"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14282" y="714356"/>
            <a:ext cx="871543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i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&lt;Aerosol vs. CsI pellet measurements&gt;</a:t>
            </a:r>
          </a:p>
          <a:p>
            <a:pPr>
              <a:buFont typeface="Wingdings" pitchFamily="2" charset="2"/>
              <a:buChar char="l"/>
            </a:pPr>
            <a:r>
              <a:rPr lang="en-US" altLang="ja-JP" sz="2200" i="1" dirty="0" smtClean="0">
                <a:latin typeface="Arial" pitchFamily="34" charset="0"/>
                <a:cs typeface="Arial" pitchFamily="34" charset="0"/>
              </a:rPr>
              <a:t> Spherical or rounded particles produce larger difference between the spectra compared to the irregular shaped particles. </a:t>
            </a:r>
          </a:p>
          <a:p>
            <a:endParaRPr lang="en-US" altLang="ja-JP" sz="2400" i="1" dirty="0" smtClean="0">
              <a:solidFill>
                <a:schemeClr val="accent4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altLang="ja-JP" sz="2400" i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&lt;Morphological Effects&gt;</a:t>
            </a:r>
          </a:p>
          <a:p>
            <a:pPr>
              <a:buFont typeface="Wingdings" pitchFamily="2" charset="2"/>
              <a:buChar char="l"/>
            </a:pPr>
            <a:r>
              <a:rPr lang="en-US" altLang="ja-JP" sz="2200" i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Rounded grains tend to produce double peaked (rectangular)   </a:t>
            </a:r>
          </a:p>
          <a:p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     profiles in comparison with irregular shaped grains.</a:t>
            </a:r>
          </a:p>
          <a:p>
            <a:endParaRPr lang="en-US" altLang="ja-JP" sz="2400" i="1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r>
              <a:rPr lang="en-US" altLang="ja-JP" sz="2400" i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&lt;</a:t>
            </a:r>
            <a:r>
              <a:rPr lang="en-US" altLang="ja-JP" sz="2400" i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Large-sized particles vs. Small-sized particles (Forsterite)&gt;</a:t>
            </a:r>
          </a:p>
          <a:p>
            <a:pPr>
              <a:buFont typeface="Wingdings" pitchFamily="2" charset="2"/>
              <a:buChar char="l"/>
            </a:pP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 Peak positions are not strongly influenced by the particle size,  but  </a:t>
            </a:r>
          </a:p>
          <a:p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the bandwidth beyond the 11 </a:t>
            </a:r>
            <a:r>
              <a:rPr kumimoji="1" lang="en-US" altLang="ja-JP" sz="2200" dirty="0" smtClean="0">
                <a:latin typeface="Symbol" pitchFamily="18" charset="2"/>
                <a:cs typeface="Arial" pitchFamily="34" charset="0"/>
              </a:rPr>
              <a:t>m</a:t>
            </a: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m peak is significantly broadened.</a:t>
            </a:r>
          </a:p>
          <a:p>
            <a:endParaRPr lang="en-US" altLang="ja-JP" sz="2200" dirty="0" smtClean="0">
              <a:latin typeface="Arial" pitchFamily="34" charset="0"/>
              <a:cs typeface="Arial" pitchFamily="34" charset="0"/>
            </a:endParaRPr>
          </a:p>
          <a:p>
            <a:r>
              <a:rPr kumimoji="1" lang="en-US" altLang="ja-JP" sz="2400" i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&lt;Mixture of Small- and Large-sized particles (SiO</a:t>
            </a:r>
            <a:r>
              <a:rPr kumimoji="1" lang="en-US" altLang="ja-JP" sz="2400" i="1" baseline="-250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kumimoji="1" lang="en-US" altLang="ja-JP" sz="2400" i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)&gt;</a:t>
            </a:r>
          </a:p>
          <a:p>
            <a:pPr>
              <a:buFont typeface="Wingdings" pitchFamily="2" charset="2"/>
              <a:buChar char="l"/>
            </a:pP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 Even mass of the 0.5 </a:t>
            </a:r>
            <a:r>
              <a:rPr lang="en-US" altLang="ja-JP" sz="2200" dirty="0" smtClean="0">
                <a:latin typeface="Symbol" pitchFamily="18" charset="2"/>
                <a:cs typeface="Arial" pitchFamily="34" charset="0"/>
              </a:rPr>
              <a:t>m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m monosphere particles is 120x less than  </a:t>
            </a:r>
          </a:p>
          <a:p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    that of the 5 </a:t>
            </a:r>
            <a:r>
              <a:rPr lang="en-US" altLang="ja-JP" sz="2200" dirty="0" smtClean="0">
                <a:latin typeface="Symbol" pitchFamily="18" charset="2"/>
                <a:cs typeface="Arial" pitchFamily="34" charset="0"/>
              </a:rPr>
              <a:t>m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m ones, the peak of the 0.5 </a:t>
            </a:r>
            <a:r>
              <a:rPr lang="en-US" altLang="ja-JP" sz="2200" dirty="0" smtClean="0">
                <a:latin typeface="Symbol" pitchFamily="18" charset="2"/>
                <a:cs typeface="Arial" pitchFamily="34" charset="0"/>
              </a:rPr>
              <a:t>m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m particles clearly   </a:t>
            </a:r>
          </a:p>
          <a:p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    appears on the extinction spectrum.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4348" y="357166"/>
            <a:ext cx="7858180" cy="702358"/>
          </a:xfrm>
        </p:spPr>
        <p:txBody>
          <a:bodyPr/>
          <a:lstStyle/>
          <a:p>
            <a:r>
              <a:rPr kumimoji="1" lang="en-US" altLang="ja-JP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Factors to influence on MIR band profiles</a:t>
            </a:r>
            <a:endParaRPr kumimoji="1" lang="ja-JP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14282" y="1285860"/>
            <a:ext cx="2714644" cy="5324535"/>
          </a:xfrm>
          <a:prstGeom prst="rect">
            <a:avLst/>
          </a:prstGeom>
          <a:noFill/>
          <a:ln w="57150">
            <a:solidFill>
              <a:schemeClr val="tx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800" b="1" i="1" u="sng" dirty="0" err="1" smtClean="0">
                <a:latin typeface="Arial" pitchFamily="34" charset="0"/>
                <a:cs typeface="Arial" pitchFamily="34" charset="0"/>
              </a:rPr>
              <a:t>Crystallinity</a:t>
            </a:r>
            <a:endParaRPr kumimoji="1" lang="en-US" altLang="ja-JP" sz="2800" b="1" i="1" u="sng" dirty="0" smtClean="0">
              <a:latin typeface="Arial" pitchFamily="34" charset="0"/>
              <a:cs typeface="Arial" pitchFamily="34" charset="0"/>
            </a:endParaRPr>
          </a:p>
          <a:p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Polymorph </a:t>
            </a:r>
            <a:r>
              <a:rPr lang="ja-JP" altLang="en-US" sz="1600" dirty="0" smtClean="0">
                <a:latin typeface="Arial" pitchFamily="34" charset="0"/>
                <a:cs typeface="Arial" pitchFamily="34" charset="0"/>
              </a:rPr>
              <a:t>（</a:t>
            </a:r>
            <a:r>
              <a:rPr kumimoji="1" lang="ja-JP" altLang="en-US" sz="1600" dirty="0" smtClean="0">
                <a:latin typeface="Arial" pitchFamily="34" charset="0"/>
                <a:cs typeface="Arial" pitchFamily="34" charset="0"/>
              </a:rPr>
              <a:t>多形）</a:t>
            </a:r>
            <a:endParaRPr kumimoji="1" lang="en-US" altLang="ja-JP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ja-JP" altLang="en-US" sz="2400" dirty="0" smtClean="0">
                <a:latin typeface="Arial" pitchFamily="34" charset="0"/>
                <a:cs typeface="Arial" pitchFamily="34" charset="0"/>
              </a:rPr>
              <a:t>同一物質が複数の異なった結晶構造を取る</a:t>
            </a:r>
            <a:endParaRPr lang="en-US" altLang="ja-JP" sz="2400" dirty="0" smtClean="0">
              <a:latin typeface="Arial" pitchFamily="34" charset="0"/>
              <a:cs typeface="Arial" pitchFamily="34" charset="0"/>
            </a:endParaRPr>
          </a:p>
          <a:p>
            <a:endParaRPr kumimoji="1" lang="en-US" altLang="ja-JP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ja-JP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e.g. </a:t>
            </a:r>
            <a:r>
              <a:rPr kumimoji="1" lang="en-US" altLang="ja-JP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SiO</a:t>
            </a:r>
            <a:r>
              <a:rPr kumimoji="1" lang="en-US" altLang="ja-JP" sz="24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</a:t>
            </a:r>
          </a:p>
          <a:p>
            <a:r>
              <a:rPr lang="en-US" altLang="ja-JP" sz="2400" dirty="0" smtClean="0">
                <a:latin typeface="Symbol" pitchFamily="18" charset="2"/>
                <a:cs typeface="Arial" pitchFamily="34" charset="0"/>
              </a:rPr>
              <a:t>a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-quartz </a:t>
            </a:r>
          </a:p>
          <a:p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altLang="ja-JP" sz="2000" dirty="0" err="1" smtClean="0">
                <a:latin typeface="Arial" pitchFamily="34" charset="0"/>
                <a:cs typeface="Arial" pitchFamily="34" charset="0"/>
              </a:rPr>
              <a:t>trigonal</a:t>
            </a:r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ja-JP" altLang="en-US" sz="2000" dirty="0" smtClean="0">
                <a:latin typeface="Arial" pitchFamily="34" charset="0"/>
                <a:cs typeface="Arial" pitchFamily="34" charset="0"/>
              </a:rPr>
              <a:t>三方晶系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)</a:t>
            </a:r>
            <a:endParaRPr lang="en-US" altLang="ja-JP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ja-JP" sz="2400" dirty="0" smtClean="0">
                <a:latin typeface="Symbol" pitchFamily="18" charset="2"/>
                <a:cs typeface="Arial" pitchFamily="34" charset="0"/>
              </a:rPr>
              <a:t>a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en-US" altLang="ja-JP" sz="2400" dirty="0" err="1" smtClean="0">
                <a:latin typeface="Arial" pitchFamily="34" charset="0"/>
                <a:cs typeface="Arial" pitchFamily="34" charset="0"/>
              </a:rPr>
              <a:t>tridymite</a:t>
            </a:r>
            <a:endParaRPr lang="en-US" altLang="ja-JP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orthorhombic: </a:t>
            </a:r>
          </a:p>
          <a:p>
            <a:r>
              <a:rPr lang="ja-JP" altLang="en-US" sz="2000" dirty="0" smtClean="0">
                <a:latin typeface="Arial" pitchFamily="34" charset="0"/>
                <a:cs typeface="Arial" pitchFamily="34" charset="0"/>
              </a:rPr>
              <a:t>斜方晶系</a:t>
            </a:r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)</a:t>
            </a:r>
            <a:endParaRPr lang="en-US" altLang="ja-JP" sz="2000" dirty="0" smtClean="0">
              <a:latin typeface="Arial" pitchFamily="34" charset="0"/>
              <a:cs typeface="Arial" pitchFamily="34" charset="0"/>
            </a:endParaRPr>
          </a:p>
          <a:p>
            <a:r>
              <a:rPr kumimoji="1" lang="en-US" altLang="ja-JP" sz="2400" dirty="0" smtClean="0">
                <a:latin typeface="Symbol" pitchFamily="18" charset="2"/>
                <a:cs typeface="Arial" pitchFamily="34" charset="0"/>
              </a:rPr>
              <a:t>a</a:t>
            </a:r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-</a:t>
            </a:r>
            <a:r>
              <a:rPr kumimoji="1" lang="en-US" altLang="ja-JP" sz="2400" dirty="0" err="1" smtClean="0">
                <a:latin typeface="Arial" pitchFamily="34" charset="0"/>
                <a:cs typeface="Arial" pitchFamily="34" charset="0"/>
              </a:rPr>
              <a:t>cristobalite</a:t>
            </a:r>
            <a:endParaRPr kumimoji="1" lang="en-US" altLang="ja-JP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tetragonal: </a:t>
            </a:r>
            <a:r>
              <a:rPr lang="ja-JP" altLang="en-US" sz="2000" dirty="0" smtClean="0">
                <a:latin typeface="Arial" pitchFamily="34" charset="0"/>
                <a:cs typeface="Arial" pitchFamily="34" charset="0"/>
              </a:rPr>
              <a:t>正方晶系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)</a:t>
            </a:r>
            <a:endParaRPr kumimoji="1" lang="en-US" altLang="ja-JP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071802" y="1285860"/>
            <a:ext cx="2857520" cy="4893647"/>
          </a:xfrm>
          <a:prstGeom prst="rect">
            <a:avLst/>
          </a:prstGeom>
          <a:noFill/>
          <a:ln w="57150">
            <a:solidFill>
              <a:schemeClr val="tx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800" b="1" i="1" u="sng" dirty="0" smtClean="0">
                <a:latin typeface="Arial" pitchFamily="34" charset="0"/>
                <a:cs typeface="Arial" pitchFamily="34" charset="0"/>
              </a:rPr>
              <a:t>Chemical </a:t>
            </a:r>
            <a:r>
              <a:rPr kumimoji="1" lang="en-US" altLang="ja-JP" sz="2800" b="1" i="1" u="sng" dirty="0" err="1" smtClean="0">
                <a:latin typeface="Arial" pitchFamily="34" charset="0"/>
                <a:cs typeface="Arial" pitchFamily="34" charset="0"/>
              </a:rPr>
              <a:t>compositon</a:t>
            </a:r>
            <a:endParaRPr kumimoji="1" lang="en-US" altLang="ja-JP" sz="2800" b="1" i="1" u="sng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Mg, Fe, Al, Si, Ti, Ca, S, …</a:t>
            </a:r>
          </a:p>
          <a:p>
            <a:endParaRPr kumimoji="1" lang="en-US" altLang="ja-JP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ja-JP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e.g. Olivine</a:t>
            </a:r>
          </a:p>
          <a:p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San Carlos</a:t>
            </a:r>
          </a:p>
          <a:p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Mg</a:t>
            </a:r>
            <a:r>
              <a:rPr lang="en-US" altLang="ja-JP" sz="2400" baseline="-25000" dirty="0" smtClean="0">
                <a:latin typeface="Arial" pitchFamily="34" charset="0"/>
                <a:cs typeface="Arial" pitchFamily="34" charset="0"/>
              </a:rPr>
              <a:t>1.96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Fe</a:t>
            </a:r>
            <a:r>
              <a:rPr lang="en-US" altLang="ja-JP" sz="2400" baseline="-25000" dirty="0" smtClean="0">
                <a:latin typeface="Arial" pitchFamily="34" charset="0"/>
                <a:cs typeface="Arial" pitchFamily="34" charset="0"/>
              </a:rPr>
              <a:t>0.16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Si</a:t>
            </a:r>
            <a:r>
              <a:rPr lang="en-US" altLang="ja-JP" sz="2400" baseline="-25000" dirty="0" smtClean="0">
                <a:latin typeface="Arial" pitchFamily="34" charset="0"/>
                <a:cs typeface="Arial" pitchFamily="34" charset="0"/>
              </a:rPr>
              <a:t>0.89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en-US" altLang="ja-JP" sz="2400" baseline="-25000" dirty="0" smtClean="0">
                <a:latin typeface="Arial" pitchFamily="34" charset="0"/>
                <a:cs typeface="Arial" pitchFamily="34" charset="0"/>
              </a:rPr>
              <a:t>4</a:t>
            </a:r>
          </a:p>
          <a:p>
            <a:endParaRPr lang="en-US" altLang="ja-JP" sz="2400" baseline="-250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Sri </a:t>
            </a:r>
            <a:r>
              <a:rPr lang="en-US" altLang="ja-JP" sz="2400" dirty="0" err="1" smtClean="0">
                <a:latin typeface="Arial" pitchFamily="34" charset="0"/>
                <a:cs typeface="Arial" pitchFamily="34" charset="0"/>
              </a:rPr>
              <a:t>Lanaka</a:t>
            </a:r>
            <a:endParaRPr lang="en-US" altLang="ja-JP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Mg</a:t>
            </a:r>
            <a:r>
              <a:rPr lang="en-US" altLang="ja-JP" sz="2400" baseline="-25000" dirty="0" smtClean="0">
                <a:latin typeface="Arial" pitchFamily="34" charset="0"/>
                <a:cs typeface="Arial" pitchFamily="34" charset="0"/>
              </a:rPr>
              <a:t>1.56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Fe</a:t>
            </a:r>
            <a:r>
              <a:rPr lang="en-US" altLang="ja-JP" sz="2400" baseline="-25000" dirty="0" smtClean="0">
                <a:latin typeface="Arial" pitchFamily="34" charset="0"/>
                <a:cs typeface="Arial" pitchFamily="34" charset="0"/>
              </a:rPr>
              <a:t>0.40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Si</a:t>
            </a:r>
            <a:r>
              <a:rPr lang="en-US" altLang="ja-JP" sz="2400" baseline="-25000" dirty="0" smtClean="0">
                <a:latin typeface="Arial" pitchFamily="34" charset="0"/>
                <a:cs typeface="Arial" pitchFamily="34" charset="0"/>
              </a:rPr>
              <a:t>0.91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en-US" altLang="ja-JP" sz="2400" baseline="-25000" dirty="0" smtClean="0">
                <a:latin typeface="Arial" pitchFamily="34" charset="0"/>
                <a:cs typeface="Arial" pitchFamily="34" charset="0"/>
              </a:rPr>
              <a:t>4</a:t>
            </a:r>
          </a:p>
          <a:p>
            <a:endParaRPr lang="en-US" altLang="ja-JP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(Koike et al. 2003)</a:t>
            </a:r>
            <a:endParaRPr kumimoji="1" lang="en-US" altLang="ja-JP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072198" y="1285861"/>
            <a:ext cx="2857520" cy="4955203"/>
          </a:xfrm>
          <a:prstGeom prst="rect">
            <a:avLst/>
          </a:prstGeom>
          <a:noFill/>
          <a:ln w="57150">
            <a:solidFill>
              <a:schemeClr val="tx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800" b="1" i="1" u="sng" dirty="0" smtClean="0">
                <a:latin typeface="Arial" pitchFamily="34" charset="0"/>
                <a:cs typeface="Arial" pitchFamily="34" charset="0"/>
              </a:rPr>
              <a:t>Morphology</a:t>
            </a:r>
            <a:endParaRPr kumimoji="1" lang="en-US" altLang="ja-JP" sz="2400" b="1" i="1" u="sng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2400" b="1" dirty="0" smtClean="0">
                <a:latin typeface="Arial" pitchFamily="34" charset="0"/>
                <a:cs typeface="Arial" pitchFamily="34" charset="0"/>
              </a:rPr>
              <a:t>Size</a:t>
            </a:r>
          </a:p>
          <a:p>
            <a:pPr>
              <a:buFont typeface="Wingdings" pitchFamily="2" charset="2"/>
              <a:buChar char="ü"/>
            </a:pPr>
            <a:endParaRPr lang="en-US" altLang="ja-JP" sz="2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endParaRPr lang="en-US" altLang="ja-JP" sz="2400" dirty="0" smtClean="0">
              <a:latin typeface="Arial" pitchFamily="34" charset="0"/>
              <a:cs typeface="Arial" pitchFamily="34" charset="0"/>
            </a:endParaRPr>
          </a:p>
          <a:p>
            <a:endParaRPr lang="en-US" altLang="ja-JP" sz="2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2400" b="1" dirty="0" smtClean="0">
                <a:latin typeface="Arial" pitchFamily="34" charset="0"/>
                <a:cs typeface="Arial" pitchFamily="34" charset="0"/>
              </a:rPr>
              <a:t>Shape</a:t>
            </a:r>
          </a:p>
          <a:p>
            <a:pPr>
              <a:buFont typeface="Wingdings" pitchFamily="2" charset="2"/>
              <a:buChar char="ü"/>
            </a:pPr>
            <a:endParaRPr lang="en-US" altLang="ja-JP" sz="2400" dirty="0" smtClean="0">
              <a:latin typeface="Arial" pitchFamily="34" charset="0"/>
              <a:cs typeface="Arial" pitchFamily="34" charset="0"/>
            </a:endParaRPr>
          </a:p>
          <a:p>
            <a:endParaRPr lang="en-US" altLang="ja-JP" sz="2400" dirty="0" smtClean="0">
              <a:latin typeface="Arial" pitchFamily="34" charset="0"/>
              <a:cs typeface="Arial" pitchFamily="34" charset="0"/>
            </a:endParaRPr>
          </a:p>
          <a:p>
            <a:endParaRPr lang="en-US" altLang="ja-JP" sz="2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2400" b="1" dirty="0" smtClean="0">
                <a:latin typeface="Arial" pitchFamily="34" charset="0"/>
                <a:cs typeface="Arial" pitchFamily="34" charset="0"/>
              </a:rPr>
              <a:t>Agglomeration</a:t>
            </a:r>
          </a:p>
          <a:p>
            <a:endParaRPr lang="en-US" altLang="ja-JP" sz="2400" dirty="0" smtClean="0">
              <a:latin typeface="Arial" pitchFamily="34" charset="0"/>
              <a:cs typeface="Arial" pitchFamily="34" charset="0"/>
            </a:endParaRPr>
          </a:p>
          <a:p>
            <a:endParaRPr lang="en-US" altLang="ja-JP" sz="2400" dirty="0" smtClean="0">
              <a:latin typeface="Arial" pitchFamily="34" charset="0"/>
              <a:cs typeface="Arial" pitchFamily="34" charset="0"/>
            </a:endParaRPr>
          </a:p>
          <a:p>
            <a:endParaRPr lang="en-US" altLang="ja-JP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6500826" y="2500306"/>
            <a:ext cx="357190" cy="35719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円/楕円 7"/>
          <p:cNvSpPr/>
          <p:nvPr/>
        </p:nvSpPr>
        <p:spPr>
          <a:xfrm>
            <a:off x="7500958" y="2214554"/>
            <a:ext cx="704856" cy="72390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6215074" y="3643314"/>
            <a:ext cx="357190" cy="363534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627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" name="Oval 6"/>
          <p:cNvSpPr>
            <a:spLocks noChangeArrowheads="1"/>
          </p:cNvSpPr>
          <p:nvPr/>
        </p:nvSpPr>
        <p:spPr bwMode="auto">
          <a:xfrm>
            <a:off x="6215074" y="4286256"/>
            <a:ext cx="785818" cy="22065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627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>
            <a:off x="7072330" y="3643314"/>
            <a:ext cx="642942" cy="622288"/>
          </a:xfrm>
          <a:custGeom>
            <a:avLst/>
            <a:gdLst/>
            <a:ahLst/>
            <a:cxnLst>
              <a:cxn ang="0">
                <a:pos x="94" y="690"/>
              </a:cxn>
              <a:cxn ang="0">
                <a:pos x="134" y="554"/>
              </a:cxn>
              <a:cxn ang="0">
                <a:pos x="198" y="98"/>
              </a:cxn>
              <a:cxn ang="0">
                <a:pos x="206" y="50"/>
              </a:cxn>
              <a:cxn ang="0">
                <a:pos x="254" y="82"/>
              </a:cxn>
              <a:cxn ang="0">
                <a:pos x="302" y="114"/>
              </a:cxn>
              <a:cxn ang="0">
                <a:pos x="326" y="122"/>
              </a:cxn>
              <a:cxn ang="0">
                <a:pos x="398" y="162"/>
              </a:cxn>
              <a:cxn ang="0">
                <a:pos x="574" y="154"/>
              </a:cxn>
              <a:cxn ang="0">
                <a:pos x="590" y="106"/>
              </a:cxn>
              <a:cxn ang="0">
                <a:pos x="678" y="10"/>
              </a:cxn>
              <a:cxn ang="0">
                <a:pos x="782" y="42"/>
              </a:cxn>
              <a:cxn ang="0">
                <a:pos x="830" y="58"/>
              </a:cxn>
              <a:cxn ang="0">
                <a:pos x="854" y="66"/>
              </a:cxn>
              <a:cxn ang="0">
                <a:pos x="918" y="162"/>
              </a:cxn>
              <a:cxn ang="0">
                <a:pos x="894" y="218"/>
              </a:cxn>
              <a:cxn ang="0">
                <a:pos x="846" y="274"/>
              </a:cxn>
              <a:cxn ang="0">
                <a:pos x="750" y="426"/>
              </a:cxn>
              <a:cxn ang="0">
                <a:pos x="846" y="546"/>
              </a:cxn>
              <a:cxn ang="0">
                <a:pos x="878" y="562"/>
              </a:cxn>
              <a:cxn ang="0">
                <a:pos x="1030" y="698"/>
              </a:cxn>
              <a:cxn ang="0">
                <a:pos x="1086" y="802"/>
              </a:cxn>
              <a:cxn ang="0">
                <a:pos x="934" y="834"/>
              </a:cxn>
              <a:cxn ang="0">
                <a:pos x="894" y="898"/>
              </a:cxn>
              <a:cxn ang="0">
                <a:pos x="886" y="922"/>
              </a:cxn>
              <a:cxn ang="0">
                <a:pos x="846" y="1018"/>
              </a:cxn>
              <a:cxn ang="0">
                <a:pos x="774" y="946"/>
              </a:cxn>
              <a:cxn ang="0">
                <a:pos x="726" y="898"/>
              </a:cxn>
              <a:cxn ang="0">
                <a:pos x="702" y="874"/>
              </a:cxn>
              <a:cxn ang="0">
                <a:pos x="654" y="850"/>
              </a:cxn>
              <a:cxn ang="0">
                <a:pos x="494" y="898"/>
              </a:cxn>
              <a:cxn ang="0">
                <a:pos x="302" y="914"/>
              </a:cxn>
              <a:cxn ang="0">
                <a:pos x="278" y="906"/>
              </a:cxn>
              <a:cxn ang="0">
                <a:pos x="270" y="882"/>
              </a:cxn>
              <a:cxn ang="0">
                <a:pos x="22" y="874"/>
              </a:cxn>
              <a:cxn ang="0">
                <a:pos x="54" y="754"/>
              </a:cxn>
              <a:cxn ang="0">
                <a:pos x="94" y="714"/>
              </a:cxn>
              <a:cxn ang="0">
                <a:pos x="94" y="690"/>
              </a:cxn>
            </a:cxnLst>
            <a:rect l="0" t="0" r="r" b="b"/>
            <a:pathLst>
              <a:path w="1086" h="1018">
                <a:moveTo>
                  <a:pt x="94" y="690"/>
                </a:moveTo>
                <a:cubicBezTo>
                  <a:pt x="121" y="650"/>
                  <a:pt x="119" y="600"/>
                  <a:pt x="134" y="554"/>
                </a:cubicBezTo>
                <a:cubicBezTo>
                  <a:pt x="140" y="427"/>
                  <a:pt x="113" y="225"/>
                  <a:pt x="198" y="98"/>
                </a:cubicBezTo>
                <a:cubicBezTo>
                  <a:pt x="201" y="82"/>
                  <a:pt x="196" y="63"/>
                  <a:pt x="206" y="50"/>
                </a:cubicBezTo>
                <a:cubicBezTo>
                  <a:pt x="217" y="36"/>
                  <a:pt x="235" y="67"/>
                  <a:pt x="254" y="82"/>
                </a:cubicBezTo>
                <a:cubicBezTo>
                  <a:pt x="269" y="94"/>
                  <a:pt x="284" y="108"/>
                  <a:pt x="302" y="114"/>
                </a:cubicBezTo>
                <a:cubicBezTo>
                  <a:pt x="310" y="117"/>
                  <a:pt x="319" y="118"/>
                  <a:pt x="326" y="122"/>
                </a:cubicBezTo>
                <a:cubicBezTo>
                  <a:pt x="409" y="168"/>
                  <a:pt x="344" y="144"/>
                  <a:pt x="398" y="162"/>
                </a:cubicBezTo>
                <a:cubicBezTo>
                  <a:pt x="457" y="159"/>
                  <a:pt x="518" y="170"/>
                  <a:pt x="574" y="154"/>
                </a:cubicBezTo>
                <a:cubicBezTo>
                  <a:pt x="590" y="149"/>
                  <a:pt x="585" y="122"/>
                  <a:pt x="590" y="106"/>
                </a:cubicBezTo>
                <a:cubicBezTo>
                  <a:pt x="604" y="65"/>
                  <a:pt x="639" y="23"/>
                  <a:pt x="678" y="10"/>
                </a:cubicBezTo>
                <a:cubicBezTo>
                  <a:pt x="737" y="50"/>
                  <a:pt x="657" y="0"/>
                  <a:pt x="782" y="42"/>
                </a:cubicBezTo>
                <a:cubicBezTo>
                  <a:pt x="798" y="47"/>
                  <a:pt x="814" y="53"/>
                  <a:pt x="830" y="58"/>
                </a:cubicBezTo>
                <a:cubicBezTo>
                  <a:pt x="838" y="61"/>
                  <a:pt x="854" y="66"/>
                  <a:pt x="854" y="66"/>
                </a:cubicBezTo>
                <a:cubicBezTo>
                  <a:pt x="876" y="98"/>
                  <a:pt x="891" y="135"/>
                  <a:pt x="918" y="162"/>
                </a:cubicBezTo>
                <a:cubicBezTo>
                  <a:pt x="929" y="195"/>
                  <a:pt x="928" y="207"/>
                  <a:pt x="894" y="218"/>
                </a:cubicBezTo>
                <a:cubicBezTo>
                  <a:pt x="856" y="294"/>
                  <a:pt x="905" y="207"/>
                  <a:pt x="846" y="274"/>
                </a:cubicBezTo>
                <a:cubicBezTo>
                  <a:pt x="806" y="319"/>
                  <a:pt x="783" y="377"/>
                  <a:pt x="750" y="426"/>
                </a:cubicBezTo>
                <a:cubicBezTo>
                  <a:pt x="775" y="464"/>
                  <a:pt x="808" y="519"/>
                  <a:pt x="846" y="546"/>
                </a:cubicBezTo>
                <a:cubicBezTo>
                  <a:pt x="856" y="553"/>
                  <a:pt x="868" y="555"/>
                  <a:pt x="878" y="562"/>
                </a:cubicBezTo>
                <a:cubicBezTo>
                  <a:pt x="931" y="600"/>
                  <a:pt x="984" y="652"/>
                  <a:pt x="1030" y="698"/>
                </a:cubicBezTo>
                <a:cubicBezTo>
                  <a:pt x="1043" y="737"/>
                  <a:pt x="1073" y="763"/>
                  <a:pt x="1086" y="802"/>
                </a:cubicBezTo>
                <a:cubicBezTo>
                  <a:pt x="1041" y="832"/>
                  <a:pt x="986" y="824"/>
                  <a:pt x="934" y="834"/>
                </a:cubicBezTo>
                <a:cubicBezTo>
                  <a:pt x="896" y="859"/>
                  <a:pt x="913" y="841"/>
                  <a:pt x="894" y="898"/>
                </a:cubicBezTo>
                <a:cubicBezTo>
                  <a:pt x="891" y="906"/>
                  <a:pt x="886" y="922"/>
                  <a:pt x="886" y="922"/>
                </a:cubicBezTo>
                <a:cubicBezTo>
                  <a:pt x="880" y="966"/>
                  <a:pt x="890" y="1003"/>
                  <a:pt x="846" y="1018"/>
                </a:cubicBezTo>
                <a:cubicBezTo>
                  <a:pt x="836" y="989"/>
                  <a:pt x="803" y="956"/>
                  <a:pt x="774" y="946"/>
                </a:cubicBezTo>
                <a:cubicBezTo>
                  <a:pt x="758" y="930"/>
                  <a:pt x="742" y="914"/>
                  <a:pt x="726" y="898"/>
                </a:cubicBezTo>
                <a:cubicBezTo>
                  <a:pt x="718" y="890"/>
                  <a:pt x="713" y="878"/>
                  <a:pt x="702" y="874"/>
                </a:cubicBezTo>
                <a:cubicBezTo>
                  <a:pt x="669" y="863"/>
                  <a:pt x="685" y="871"/>
                  <a:pt x="654" y="850"/>
                </a:cubicBezTo>
                <a:cubicBezTo>
                  <a:pt x="599" y="861"/>
                  <a:pt x="547" y="880"/>
                  <a:pt x="494" y="898"/>
                </a:cubicBezTo>
                <a:cubicBezTo>
                  <a:pt x="433" y="918"/>
                  <a:pt x="366" y="910"/>
                  <a:pt x="302" y="914"/>
                </a:cubicBezTo>
                <a:cubicBezTo>
                  <a:pt x="294" y="911"/>
                  <a:pt x="284" y="912"/>
                  <a:pt x="278" y="906"/>
                </a:cubicBezTo>
                <a:cubicBezTo>
                  <a:pt x="272" y="900"/>
                  <a:pt x="278" y="883"/>
                  <a:pt x="270" y="882"/>
                </a:cubicBezTo>
                <a:cubicBezTo>
                  <a:pt x="188" y="872"/>
                  <a:pt x="105" y="877"/>
                  <a:pt x="22" y="874"/>
                </a:cubicBezTo>
                <a:cubicBezTo>
                  <a:pt x="36" y="691"/>
                  <a:pt x="0" y="808"/>
                  <a:pt x="54" y="754"/>
                </a:cubicBezTo>
                <a:cubicBezTo>
                  <a:pt x="107" y="701"/>
                  <a:pt x="30" y="757"/>
                  <a:pt x="94" y="714"/>
                </a:cubicBezTo>
                <a:cubicBezTo>
                  <a:pt x="113" y="657"/>
                  <a:pt x="119" y="652"/>
                  <a:pt x="94" y="69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31765"/>
                  <a:invGamma/>
                </a:schemeClr>
              </a:gs>
              <a:gs pos="100000">
                <a:schemeClr val="accent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ja-JP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7858148" y="4000504"/>
            <a:ext cx="838221" cy="598476"/>
          </a:xfrm>
          <a:custGeom>
            <a:avLst/>
            <a:gdLst/>
            <a:ahLst/>
            <a:cxnLst>
              <a:cxn ang="0">
                <a:pos x="10" y="818"/>
              </a:cxn>
              <a:cxn ang="0">
                <a:pos x="162" y="458"/>
              </a:cxn>
              <a:cxn ang="0">
                <a:pos x="258" y="386"/>
              </a:cxn>
              <a:cxn ang="0">
                <a:pos x="282" y="362"/>
              </a:cxn>
              <a:cxn ang="0">
                <a:pos x="306" y="354"/>
              </a:cxn>
              <a:cxn ang="0">
                <a:pos x="322" y="330"/>
              </a:cxn>
              <a:cxn ang="0">
                <a:pos x="394" y="266"/>
              </a:cxn>
              <a:cxn ang="0">
                <a:pos x="426" y="218"/>
              </a:cxn>
              <a:cxn ang="0">
                <a:pos x="450" y="194"/>
              </a:cxn>
              <a:cxn ang="0">
                <a:pos x="602" y="50"/>
              </a:cxn>
              <a:cxn ang="0">
                <a:pos x="1034" y="82"/>
              </a:cxn>
              <a:cxn ang="0">
                <a:pos x="1058" y="154"/>
              </a:cxn>
              <a:cxn ang="0">
                <a:pos x="1074" y="202"/>
              </a:cxn>
              <a:cxn ang="0">
                <a:pos x="1082" y="282"/>
              </a:cxn>
              <a:cxn ang="0">
                <a:pos x="1090" y="314"/>
              </a:cxn>
              <a:cxn ang="0">
                <a:pos x="1138" y="330"/>
              </a:cxn>
              <a:cxn ang="0">
                <a:pos x="1210" y="370"/>
              </a:cxn>
              <a:cxn ang="0">
                <a:pos x="1258" y="402"/>
              </a:cxn>
              <a:cxn ang="0">
                <a:pos x="1290" y="498"/>
              </a:cxn>
              <a:cxn ang="0">
                <a:pos x="1274" y="722"/>
              </a:cxn>
              <a:cxn ang="0">
                <a:pos x="1194" y="794"/>
              </a:cxn>
              <a:cxn ang="0">
                <a:pos x="690" y="882"/>
              </a:cxn>
              <a:cxn ang="0">
                <a:pos x="530" y="930"/>
              </a:cxn>
              <a:cxn ang="0">
                <a:pos x="482" y="946"/>
              </a:cxn>
              <a:cxn ang="0">
                <a:pos x="282" y="970"/>
              </a:cxn>
              <a:cxn ang="0">
                <a:pos x="210" y="946"/>
              </a:cxn>
              <a:cxn ang="0">
                <a:pos x="162" y="914"/>
              </a:cxn>
              <a:cxn ang="0">
                <a:pos x="34" y="874"/>
              </a:cxn>
              <a:cxn ang="0">
                <a:pos x="10" y="818"/>
              </a:cxn>
            </a:cxnLst>
            <a:rect l="0" t="0" r="r" b="b"/>
            <a:pathLst>
              <a:path w="1310" h="1004">
                <a:moveTo>
                  <a:pt x="10" y="818"/>
                </a:moveTo>
                <a:cubicBezTo>
                  <a:pt x="16" y="677"/>
                  <a:pt x="0" y="512"/>
                  <a:pt x="162" y="458"/>
                </a:cubicBezTo>
                <a:cubicBezTo>
                  <a:pt x="189" y="431"/>
                  <a:pt x="221" y="398"/>
                  <a:pt x="258" y="386"/>
                </a:cubicBezTo>
                <a:cubicBezTo>
                  <a:pt x="266" y="378"/>
                  <a:pt x="273" y="368"/>
                  <a:pt x="282" y="362"/>
                </a:cubicBezTo>
                <a:cubicBezTo>
                  <a:pt x="289" y="357"/>
                  <a:pt x="299" y="359"/>
                  <a:pt x="306" y="354"/>
                </a:cubicBezTo>
                <a:cubicBezTo>
                  <a:pt x="314" y="348"/>
                  <a:pt x="315" y="337"/>
                  <a:pt x="322" y="330"/>
                </a:cubicBezTo>
                <a:cubicBezTo>
                  <a:pt x="370" y="282"/>
                  <a:pt x="327" y="367"/>
                  <a:pt x="394" y="266"/>
                </a:cubicBezTo>
                <a:cubicBezTo>
                  <a:pt x="405" y="250"/>
                  <a:pt x="412" y="232"/>
                  <a:pt x="426" y="218"/>
                </a:cubicBezTo>
                <a:cubicBezTo>
                  <a:pt x="434" y="210"/>
                  <a:pt x="443" y="203"/>
                  <a:pt x="450" y="194"/>
                </a:cubicBezTo>
                <a:cubicBezTo>
                  <a:pt x="493" y="138"/>
                  <a:pt x="532" y="73"/>
                  <a:pt x="602" y="50"/>
                </a:cubicBezTo>
                <a:cubicBezTo>
                  <a:pt x="736" y="53"/>
                  <a:pt x="911" y="0"/>
                  <a:pt x="1034" y="82"/>
                </a:cubicBezTo>
                <a:cubicBezTo>
                  <a:pt x="1042" y="106"/>
                  <a:pt x="1050" y="130"/>
                  <a:pt x="1058" y="154"/>
                </a:cubicBezTo>
                <a:cubicBezTo>
                  <a:pt x="1063" y="170"/>
                  <a:pt x="1074" y="202"/>
                  <a:pt x="1074" y="202"/>
                </a:cubicBezTo>
                <a:cubicBezTo>
                  <a:pt x="1077" y="229"/>
                  <a:pt x="1078" y="255"/>
                  <a:pt x="1082" y="282"/>
                </a:cubicBezTo>
                <a:cubicBezTo>
                  <a:pt x="1084" y="293"/>
                  <a:pt x="1082" y="307"/>
                  <a:pt x="1090" y="314"/>
                </a:cubicBezTo>
                <a:cubicBezTo>
                  <a:pt x="1103" y="325"/>
                  <a:pt x="1122" y="325"/>
                  <a:pt x="1138" y="330"/>
                </a:cubicBezTo>
                <a:cubicBezTo>
                  <a:pt x="1180" y="344"/>
                  <a:pt x="1155" y="333"/>
                  <a:pt x="1210" y="370"/>
                </a:cubicBezTo>
                <a:cubicBezTo>
                  <a:pt x="1226" y="381"/>
                  <a:pt x="1258" y="402"/>
                  <a:pt x="1258" y="402"/>
                </a:cubicBezTo>
                <a:cubicBezTo>
                  <a:pt x="1280" y="436"/>
                  <a:pt x="1283" y="457"/>
                  <a:pt x="1290" y="498"/>
                </a:cubicBezTo>
                <a:cubicBezTo>
                  <a:pt x="1287" y="573"/>
                  <a:pt x="1310" y="657"/>
                  <a:pt x="1274" y="722"/>
                </a:cubicBezTo>
                <a:cubicBezTo>
                  <a:pt x="1238" y="788"/>
                  <a:pt x="1241" y="755"/>
                  <a:pt x="1194" y="794"/>
                </a:cubicBezTo>
                <a:cubicBezTo>
                  <a:pt x="1055" y="910"/>
                  <a:pt x="860" y="878"/>
                  <a:pt x="690" y="882"/>
                </a:cubicBezTo>
                <a:cubicBezTo>
                  <a:pt x="636" y="900"/>
                  <a:pt x="585" y="916"/>
                  <a:pt x="530" y="930"/>
                </a:cubicBezTo>
                <a:cubicBezTo>
                  <a:pt x="514" y="934"/>
                  <a:pt x="482" y="946"/>
                  <a:pt x="482" y="946"/>
                </a:cubicBezTo>
                <a:cubicBezTo>
                  <a:pt x="424" y="1004"/>
                  <a:pt x="371" y="975"/>
                  <a:pt x="282" y="970"/>
                </a:cubicBezTo>
                <a:cubicBezTo>
                  <a:pt x="258" y="962"/>
                  <a:pt x="234" y="954"/>
                  <a:pt x="210" y="946"/>
                </a:cubicBezTo>
                <a:cubicBezTo>
                  <a:pt x="192" y="940"/>
                  <a:pt x="181" y="919"/>
                  <a:pt x="162" y="914"/>
                </a:cubicBezTo>
                <a:cubicBezTo>
                  <a:pt x="116" y="903"/>
                  <a:pt x="74" y="901"/>
                  <a:pt x="34" y="874"/>
                </a:cubicBezTo>
                <a:cubicBezTo>
                  <a:pt x="17" y="822"/>
                  <a:pt x="30" y="838"/>
                  <a:pt x="10" y="818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28627"/>
                  <a:invGamma/>
                </a:schemeClr>
              </a:gs>
              <a:gs pos="100000">
                <a:schemeClr val="accent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ja-JP" altLang="en-US"/>
          </a:p>
        </p:txBody>
      </p:sp>
      <p:grpSp>
        <p:nvGrpSpPr>
          <p:cNvPr id="46" name="グループ化 45"/>
          <p:cNvGrpSpPr/>
          <p:nvPr/>
        </p:nvGrpSpPr>
        <p:grpSpPr>
          <a:xfrm>
            <a:off x="7715272" y="5072074"/>
            <a:ext cx="1000132" cy="1073157"/>
            <a:chOff x="6227763" y="620713"/>
            <a:chExt cx="2663825" cy="2881312"/>
          </a:xfrm>
        </p:grpSpPr>
        <p:sp>
          <p:nvSpPr>
            <p:cNvPr id="47" name="Oval 49"/>
            <p:cNvSpPr>
              <a:spLocks noChangeArrowheads="1"/>
            </p:cNvSpPr>
            <p:nvPr/>
          </p:nvSpPr>
          <p:spPr bwMode="auto">
            <a:xfrm>
              <a:off x="6877050" y="836613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8" name="Oval 50"/>
            <p:cNvSpPr>
              <a:spLocks noChangeArrowheads="1"/>
            </p:cNvSpPr>
            <p:nvPr/>
          </p:nvSpPr>
          <p:spPr bwMode="auto">
            <a:xfrm>
              <a:off x="7308850" y="981075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9" name="Oval 51"/>
            <p:cNvSpPr>
              <a:spLocks noChangeArrowheads="1"/>
            </p:cNvSpPr>
            <p:nvPr/>
          </p:nvSpPr>
          <p:spPr bwMode="auto">
            <a:xfrm>
              <a:off x="7235825" y="1412875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0" name="Oval 52"/>
            <p:cNvSpPr>
              <a:spLocks noChangeArrowheads="1"/>
            </p:cNvSpPr>
            <p:nvPr/>
          </p:nvSpPr>
          <p:spPr bwMode="auto">
            <a:xfrm>
              <a:off x="7019925" y="2997200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1" name="Oval 53"/>
            <p:cNvSpPr>
              <a:spLocks noChangeArrowheads="1"/>
            </p:cNvSpPr>
            <p:nvPr/>
          </p:nvSpPr>
          <p:spPr bwMode="auto">
            <a:xfrm>
              <a:off x="6516688" y="2565400"/>
              <a:ext cx="503237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2" name="Oval 54"/>
            <p:cNvSpPr>
              <a:spLocks noChangeArrowheads="1"/>
            </p:cNvSpPr>
            <p:nvPr/>
          </p:nvSpPr>
          <p:spPr bwMode="auto">
            <a:xfrm>
              <a:off x="7740650" y="2492375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3" name="Oval 55"/>
            <p:cNvSpPr>
              <a:spLocks noChangeArrowheads="1"/>
            </p:cNvSpPr>
            <p:nvPr/>
          </p:nvSpPr>
          <p:spPr bwMode="auto">
            <a:xfrm>
              <a:off x="7235825" y="2565400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4" name="Oval 56"/>
            <p:cNvSpPr>
              <a:spLocks noChangeArrowheads="1"/>
            </p:cNvSpPr>
            <p:nvPr/>
          </p:nvSpPr>
          <p:spPr bwMode="auto">
            <a:xfrm>
              <a:off x="6877050" y="2276475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5" name="Oval 57"/>
            <p:cNvSpPr>
              <a:spLocks noChangeArrowheads="1"/>
            </p:cNvSpPr>
            <p:nvPr/>
          </p:nvSpPr>
          <p:spPr bwMode="auto">
            <a:xfrm>
              <a:off x="7667625" y="1989138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6" name="Oval 58"/>
            <p:cNvSpPr>
              <a:spLocks noChangeArrowheads="1"/>
            </p:cNvSpPr>
            <p:nvPr/>
          </p:nvSpPr>
          <p:spPr bwMode="auto">
            <a:xfrm>
              <a:off x="7740650" y="1484313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7" name="Oval 59"/>
            <p:cNvSpPr>
              <a:spLocks noChangeArrowheads="1"/>
            </p:cNvSpPr>
            <p:nvPr/>
          </p:nvSpPr>
          <p:spPr bwMode="auto">
            <a:xfrm>
              <a:off x="7164388" y="1844675"/>
              <a:ext cx="503237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8" name="Oval 60"/>
            <p:cNvSpPr>
              <a:spLocks noChangeArrowheads="1"/>
            </p:cNvSpPr>
            <p:nvPr/>
          </p:nvSpPr>
          <p:spPr bwMode="auto">
            <a:xfrm>
              <a:off x="6804025" y="1557338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9" name="Oval 61"/>
            <p:cNvSpPr>
              <a:spLocks noChangeArrowheads="1"/>
            </p:cNvSpPr>
            <p:nvPr/>
          </p:nvSpPr>
          <p:spPr bwMode="auto">
            <a:xfrm>
              <a:off x="8172450" y="2133600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60" name="Oval 62"/>
            <p:cNvSpPr>
              <a:spLocks noChangeArrowheads="1"/>
            </p:cNvSpPr>
            <p:nvPr/>
          </p:nvSpPr>
          <p:spPr bwMode="auto">
            <a:xfrm>
              <a:off x="8172450" y="1268413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61" name="Oval 64"/>
            <p:cNvSpPr>
              <a:spLocks noChangeArrowheads="1"/>
            </p:cNvSpPr>
            <p:nvPr/>
          </p:nvSpPr>
          <p:spPr bwMode="auto">
            <a:xfrm>
              <a:off x="7812088" y="908050"/>
              <a:ext cx="503237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62" name="Oval 65"/>
            <p:cNvSpPr>
              <a:spLocks noChangeArrowheads="1"/>
            </p:cNvSpPr>
            <p:nvPr/>
          </p:nvSpPr>
          <p:spPr bwMode="auto">
            <a:xfrm>
              <a:off x="8243888" y="620713"/>
              <a:ext cx="503237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63" name="Oval 66"/>
            <p:cNvSpPr>
              <a:spLocks noChangeArrowheads="1"/>
            </p:cNvSpPr>
            <p:nvPr/>
          </p:nvSpPr>
          <p:spPr bwMode="auto">
            <a:xfrm>
              <a:off x="8388350" y="1700213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64" name="Oval 67"/>
            <p:cNvSpPr>
              <a:spLocks noChangeArrowheads="1"/>
            </p:cNvSpPr>
            <p:nvPr/>
          </p:nvSpPr>
          <p:spPr bwMode="auto">
            <a:xfrm>
              <a:off x="6372225" y="765175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65" name="Oval 68"/>
            <p:cNvSpPr>
              <a:spLocks noChangeArrowheads="1"/>
            </p:cNvSpPr>
            <p:nvPr/>
          </p:nvSpPr>
          <p:spPr bwMode="auto">
            <a:xfrm>
              <a:off x="6443663" y="1916113"/>
              <a:ext cx="503237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66" name="Oval 69"/>
            <p:cNvSpPr>
              <a:spLocks noChangeArrowheads="1"/>
            </p:cNvSpPr>
            <p:nvPr/>
          </p:nvSpPr>
          <p:spPr bwMode="auto">
            <a:xfrm>
              <a:off x="8243888" y="2636838"/>
              <a:ext cx="503237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67" name="Oval 70"/>
            <p:cNvSpPr>
              <a:spLocks noChangeArrowheads="1"/>
            </p:cNvSpPr>
            <p:nvPr/>
          </p:nvSpPr>
          <p:spPr bwMode="auto">
            <a:xfrm>
              <a:off x="6227763" y="1484313"/>
              <a:ext cx="503237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68" name="テキスト ボックス 67"/>
          <p:cNvSpPr txBox="1"/>
          <p:nvPr/>
        </p:nvSpPr>
        <p:spPr>
          <a:xfrm>
            <a:off x="6072198" y="1214422"/>
            <a:ext cx="2857520" cy="5078313"/>
          </a:xfrm>
          <a:prstGeom prst="rect">
            <a:avLst/>
          </a:prstGeom>
          <a:noFill/>
          <a:ln w="127000">
            <a:solidFill>
              <a:srgbClr val="FF33CC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kumimoji="1" lang="en-US" altLang="ja-JP" dirty="0" smtClean="0"/>
          </a:p>
          <a:p>
            <a:endParaRPr lang="en-US" altLang="ja-JP" dirty="0" smtClean="0"/>
          </a:p>
          <a:p>
            <a:endParaRPr kumimoji="1" lang="en-US" altLang="ja-JP" dirty="0" smtClean="0"/>
          </a:p>
          <a:p>
            <a:endParaRPr lang="en-US" altLang="ja-JP" dirty="0" smtClean="0"/>
          </a:p>
          <a:p>
            <a:endParaRPr kumimoji="1" lang="en-US" altLang="ja-JP" dirty="0" smtClean="0"/>
          </a:p>
          <a:p>
            <a:endParaRPr lang="en-US" altLang="ja-JP" dirty="0" smtClean="0"/>
          </a:p>
          <a:p>
            <a:endParaRPr kumimoji="1" lang="en-US" altLang="ja-JP" dirty="0" smtClean="0"/>
          </a:p>
          <a:p>
            <a:endParaRPr lang="en-US" altLang="ja-JP" dirty="0" smtClean="0"/>
          </a:p>
          <a:p>
            <a:endParaRPr kumimoji="1" lang="en-US" altLang="ja-JP" dirty="0" smtClean="0"/>
          </a:p>
          <a:p>
            <a:endParaRPr lang="en-US" altLang="ja-JP" dirty="0" smtClean="0"/>
          </a:p>
          <a:p>
            <a:endParaRPr kumimoji="1" lang="en-US" altLang="ja-JP" dirty="0" smtClean="0"/>
          </a:p>
          <a:p>
            <a:endParaRPr lang="en-US" altLang="ja-JP" dirty="0" smtClean="0"/>
          </a:p>
          <a:p>
            <a:endParaRPr kumimoji="1" lang="en-US" altLang="ja-JP" dirty="0" smtClean="0"/>
          </a:p>
          <a:p>
            <a:endParaRPr lang="en-US" altLang="ja-JP" dirty="0" smtClean="0"/>
          </a:p>
          <a:p>
            <a:endParaRPr kumimoji="1" lang="en-US" altLang="ja-JP" dirty="0" smtClean="0"/>
          </a:p>
          <a:p>
            <a:endParaRPr lang="en-US" altLang="ja-JP" dirty="0" smtClean="0"/>
          </a:p>
          <a:p>
            <a:endParaRPr kumimoji="1" lang="en-US" altLang="ja-JP" dirty="0" smtClean="0"/>
          </a:p>
          <a:p>
            <a:endParaRPr lang="en-US" altLang="ja-JP" dirty="0" smtClean="0"/>
          </a:p>
        </p:txBody>
      </p:sp>
      <p:grpSp>
        <p:nvGrpSpPr>
          <p:cNvPr id="69" name="グループ化 68"/>
          <p:cNvGrpSpPr/>
          <p:nvPr/>
        </p:nvGrpSpPr>
        <p:grpSpPr>
          <a:xfrm>
            <a:off x="6500826" y="5143512"/>
            <a:ext cx="857256" cy="927108"/>
            <a:chOff x="827088" y="1052513"/>
            <a:chExt cx="2016125" cy="2160587"/>
          </a:xfrm>
        </p:grpSpPr>
        <p:sp>
          <p:nvSpPr>
            <p:cNvPr id="70" name="Oval 7"/>
            <p:cNvSpPr>
              <a:spLocks noChangeArrowheads="1"/>
            </p:cNvSpPr>
            <p:nvPr/>
          </p:nvSpPr>
          <p:spPr bwMode="auto">
            <a:xfrm>
              <a:off x="1187450" y="1052513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71" name="Oval 8"/>
            <p:cNvSpPr>
              <a:spLocks noChangeArrowheads="1"/>
            </p:cNvSpPr>
            <p:nvPr/>
          </p:nvSpPr>
          <p:spPr bwMode="auto">
            <a:xfrm>
              <a:off x="1042988" y="1341438"/>
              <a:ext cx="503237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72" name="Oval 9"/>
            <p:cNvSpPr>
              <a:spLocks noChangeArrowheads="1"/>
            </p:cNvSpPr>
            <p:nvPr/>
          </p:nvSpPr>
          <p:spPr bwMode="auto">
            <a:xfrm>
              <a:off x="1187450" y="1628775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73" name="Oval 10"/>
            <p:cNvSpPr>
              <a:spLocks noChangeArrowheads="1"/>
            </p:cNvSpPr>
            <p:nvPr/>
          </p:nvSpPr>
          <p:spPr bwMode="auto">
            <a:xfrm>
              <a:off x="900113" y="1628775"/>
              <a:ext cx="503237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74" name="Oval 12"/>
            <p:cNvSpPr>
              <a:spLocks noChangeArrowheads="1"/>
            </p:cNvSpPr>
            <p:nvPr/>
          </p:nvSpPr>
          <p:spPr bwMode="auto">
            <a:xfrm>
              <a:off x="1692275" y="1268413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75" name="Oval 13"/>
            <p:cNvSpPr>
              <a:spLocks noChangeArrowheads="1"/>
            </p:cNvSpPr>
            <p:nvPr/>
          </p:nvSpPr>
          <p:spPr bwMode="auto">
            <a:xfrm>
              <a:off x="1619250" y="1628775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76" name="Oval 14"/>
            <p:cNvSpPr>
              <a:spLocks noChangeArrowheads="1"/>
            </p:cNvSpPr>
            <p:nvPr/>
          </p:nvSpPr>
          <p:spPr bwMode="auto">
            <a:xfrm>
              <a:off x="1116013" y="1916113"/>
              <a:ext cx="503237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77" name="Oval 15"/>
            <p:cNvSpPr>
              <a:spLocks noChangeArrowheads="1"/>
            </p:cNvSpPr>
            <p:nvPr/>
          </p:nvSpPr>
          <p:spPr bwMode="auto">
            <a:xfrm>
              <a:off x="1403350" y="1844675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78" name="Oval 16"/>
            <p:cNvSpPr>
              <a:spLocks noChangeArrowheads="1"/>
            </p:cNvSpPr>
            <p:nvPr/>
          </p:nvSpPr>
          <p:spPr bwMode="auto">
            <a:xfrm>
              <a:off x="1331913" y="1268413"/>
              <a:ext cx="503237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79" name="Oval 17"/>
            <p:cNvSpPr>
              <a:spLocks noChangeArrowheads="1"/>
            </p:cNvSpPr>
            <p:nvPr/>
          </p:nvSpPr>
          <p:spPr bwMode="auto">
            <a:xfrm>
              <a:off x="1331913" y="2276475"/>
              <a:ext cx="503237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80" name="Oval 18"/>
            <p:cNvSpPr>
              <a:spLocks noChangeArrowheads="1"/>
            </p:cNvSpPr>
            <p:nvPr/>
          </p:nvSpPr>
          <p:spPr bwMode="auto">
            <a:xfrm>
              <a:off x="1619250" y="2060575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81" name="Oval 19"/>
            <p:cNvSpPr>
              <a:spLocks noChangeArrowheads="1"/>
            </p:cNvSpPr>
            <p:nvPr/>
          </p:nvSpPr>
          <p:spPr bwMode="auto">
            <a:xfrm>
              <a:off x="1908175" y="1989138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82" name="Oval 20"/>
            <p:cNvSpPr>
              <a:spLocks noChangeArrowheads="1"/>
            </p:cNvSpPr>
            <p:nvPr/>
          </p:nvSpPr>
          <p:spPr bwMode="auto">
            <a:xfrm>
              <a:off x="1979613" y="1628775"/>
              <a:ext cx="503237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83" name="Oval 21"/>
            <p:cNvSpPr>
              <a:spLocks noChangeArrowheads="1"/>
            </p:cNvSpPr>
            <p:nvPr/>
          </p:nvSpPr>
          <p:spPr bwMode="auto">
            <a:xfrm>
              <a:off x="1835150" y="1341438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84" name="Oval 22"/>
            <p:cNvSpPr>
              <a:spLocks noChangeArrowheads="1"/>
            </p:cNvSpPr>
            <p:nvPr/>
          </p:nvSpPr>
          <p:spPr bwMode="auto">
            <a:xfrm>
              <a:off x="1835150" y="1052513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85" name="Oval 23"/>
            <p:cNvSpPr>
              <a:spLocks noChangeArrowheads="1"/>
            </p:cNvSpPr>
            <p:nvPr/>
          </p:nvSpPr>
          <p:spPr bwMode="auto">
            <a:xfrm>
              <a:off x="827088" y="1989138"/>
              <a:ext cx="503237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86" name="Oval 24"/>
            <p:cNvSpPr>
              <a:spLocks noChangeArrowheads="1"/>
            </p:cNvSpPr>
            <p:nvPr/>
          </p:nvSpPr>
          <p:spPr bwMode="auto">
            <a:xfrm>
              <a:off x="1116013" y="2276475"/>
              <a:ext cx="503237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87" name="Oval 25"/>
            <p:cNvSpPr>
              <a:spLocks noChangeArrowheads="1"/>
            </p:cNvSpPr>
            <p:nvPr/>
          </p:nvSpPr>
          <p:spPr bwMode="auto">
            <a:xfrm>
              <a:off x="1547813" y="2492375"/>
              <a:ext cx="503237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88" name="Oval 26"/>
            <p:cNvSpPr>
              <a:spLocks noChangeArrowheads="1"/>
            </p:cNvSpPr>
            <p:nvPr/>
          </p:nvSpPr>
          <p:spPr bwMode="auto">
            <a:xfrm>
              <a:off x="1763713" y="2349500"/>
              <a:ext cx="503237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89" name="Oval 27"/>
            <p:cNvSpPr>
              <a:spLocks noChangeArrowheads="1"/>
            </p:cNvSpPr>
            <p:nvPr/>
          </p:nvSpPr>
          <p:spPr bwMode="auto">
            <a:xfrm>
              <a:off x="2124075" y="1844675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90" name="Oval 28"/>
            <p:cNvSpPr>
              <a:spLocks noChangeArrowheads="1"/>
            </p:cNvSpPr>
            <p:nvPr/>
          </p:nvSpPr>
          <p:spPr bwMode="auto">
            <a:xfrm>
              <a:off x="2195513" y="1268413"/>
              <a:ext cx="503237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91" name="Oval 29"/>
            <p:cNvSpPr>
              <a:spLocks noChangeArrowheads="1"/>
            </p:cNvSpPr>
            <p:nvPr/>
          </p:nvSpPr>
          <p:spPr bwMode="auto">
            <a:xfrm>
              <a:off x="1692275" y="1700213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92" name="Oval 30"/>
            <p:cNvSpPr>
              <a:spLocks noChangeArrowheads="1"/>
            </p:cNvSpPr>
            <p:nvPr/>
          </p:nvSpPr>
          <p:spPr bwMode="auto">
            <a:xfrm>
              <a:off x="2124075" y="2276475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93" name="Oval 31"/>
            <p:cNvSpPr>
              <a:spLocks noChangeArrowheads="1"/>
            </p:cNvSpPr>
            <p:nvPr/>
          </p:nvSpPr>
          <p:spPr bwMode="auto">
            <a:xfrm>
              <a:off x="2339975" y="1628775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94" name="Oval 32"/>
            <p:cNvSpPr>
              <a:spLocks noChangeArrowheads="1"/>
            </p:cNvSpPr>
            <p:nvPr/>
          </p:nvSpPr>
          <p:spPr bwMode="auto">
            <a:xfrm>
              <a:off x="1187450" y="2565400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95" name="Oval 33"/>
            <p:cNvSpPr>
              <a:spLocks noChangeArrowheads="1"/>
            </p:cNvSpPr>
            <p:nvPr/>
          </p:nvSpPr>
          <p:spPr bwMode="auto">
            <a:xfrm>
              <a:off x="1331913" y="1989138"/>
              <a:ext cx="503237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96" name="Oval 34"/>
            <p:cNvSpPr>
              <a:spLocks noChangeArrowheads="1"/>
            </p:cNvSpPr>
            <p:nvPr/>
          </p:nvSpPr>
          <p:spPr bwMode="auto">
            <a:xfrm>
              <a:off x="1619250" y="2708275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97" name="Oval 35"/>
            <p:cNvSpPr>
              <a:spLocks noChangeArrowheads="1"/>
            </p:cNvSpPr>
            <p:nvPr/>
          </p:nvSpPr>
          <p:spPr bwMode="auto">
            <a:xfrm>
              <a:off x="1979613" y="2565400"/>
              <a:ext cx="503237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98" name="Oval 36"/>
            <p:cNvSpPr>
              <a:spLocks noChangeArrowheads="1"/>
            </p:cNvSpPr>
            <p:nvPr/>
          </p:nvSpPr>
          <p:spPr bwMode="auto">
            <a:xfrm>
              <a:off x="1979613" y="1916113"/>
              <a:ext cx="503237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99" name="Oval 37"/>
            <p:cNvSpPr>
              <a:spLocks noChangeArrowheads="1"/>
            </p:cNvSpPr>
            <p:nvPr/>
          </p:nvSpPr>
          <p:spPr bwMode="auto">
            <a:xfrm>
              <a:off x="1258888" y="1484313"/>
              <a:ext cx="503237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00" name="Oval 38"/>
            <p:cNvSpPr>
              <a:spLocks noChangeArrowheads="1"/>
            </p:cNvSpPr>
            <p:nvPr/>
          </p:nvSpPr>
          <p:spPr bwMode="auto">
            <a:xfrm>
              <a:off x="1619250" y="2133600"/>
              <a:ext cx="503238" cy="504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5490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14678" y="214290"/>
            <a:ext cx="2871782" cy="702358"/>
          </a:xfrm>
        </p:spPr>
        <p:txBody>
          <a:bodyPr/>
          <a:lstStyle/>
          <a:p>
            <a:r>
              <a:rPr kumimoji="1" lang="en-US" altLang="ja-JP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Experiment</a:t>
            </a:r>
            <a:endParaRPr kumimoji="1" lang="ja-JP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図 2" descr="Setu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000108"/>
            <a:ext cx="8054035" cy="5640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357554" y="214290"/>
            <a:ext cx="2371716" cy="914400"/>
          </a:xfrm>
        </p:spPr>
        <p:txBody>
          <a:bodyPr/>
          <a:lstStyle/>
          <a:p>
            <a:r>
              <a:rPr kumimoji="1" lang="en-US" altLang="ja-JP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Samples</a:t>
            </a:r>
            <a:endParaRPr kumimoji="1" lang="ja-JP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14282" y="1428736"/>
            <a:ext cx="528641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b="1" u="sng" dirty="0" smtClean="0">
                <a:latin typeface="Arial" pitchFamily="34" charset="0"/>
                <a:cs typeface="Arial" pitchFamily="34" charset="0"/>
              </a:rPr>
              <a:t>Silicate</a:t>
            </a:r>
          </a:p>
          <a:p>
            <a:pPr>
              <a:buFont typeface="Wingdings" pitchFamily="2" charset="2"/>
              <a:buChar char="ü"/>
            </a:pP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 Forsterite (Mg</a:t>
            </a:r>
            <a:r>
              <a:rPr lang="en-US" altLang="ja-JP" sz="2200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SiO</a:t>
            </a:r>
            <a:r>
              <a:rPr lang="en-US" altLang="ja-JP" sz="2200" baseline="-25000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Font typeface="Wingdings" pitchFamily="2" charset="2"/>
              <a:buChar char="ü"/>
            </a:pP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 Fayalite (Fe</a:t>
            </a:r>
            <a:r>
              <a:rPr kumimoji="1" lang="en-US" altLang="ja-JP" sz="2200" baseline="-25000" dirty="0" smtClean="0">
                <a:latin typeface="Arial" pitchFamily="34" charset="0"/>
                <a:cs typeface="Arial" pitchFamily="34" charset="0"/>
              </a:rPr>
              <a:t>0.64</a:t>
            </a: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Si</a:t>
            </a:r>
            <a:r>
              <a:rPr kumimoji="1" lang="en-US" altLang="ja-JP" sz="2200" baseline="-25000" dirty="0" smtClean="0">
                <a:latin typeface="Arial" pitchFamily="34" charset="0"/>
                <a:cs typeface="Arial" pitchFamily="34" charset="0"/>
              </a:rPr>
              <a:t>0.36</a:t>
            </a: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O</a:t>
            </a:r>
            <a:r>
              <a:rPr kumimoji="1" lang="en-US" altLang="ja-JP" sz="2200" baseline="-25000" dirty="0" smtClean="0">
                <a:latin typeface="Arial" pitchFamily="34" charset="0"/>
                <a:cs typeface="Arial" pitchFamily="34" charset="0"/>
              </a:rPr>
              <a:t>4</a:t>
            </a: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Font typeface="Wingdings" pitchFamily="2" charset="2"/>
              <a:buChar char="ü"/>
            </a:pP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 Olivine (e.g. Mg</a:t>
            </a:r>
            <a:r>
              <a:rPr lang="en-US" altLang="ja-JP" sz="2200" baseline="-25000" dirty="0" smtClean="0">
                <a:latin typeface="Arial" pitchFamily="34" charset="0"/>
                <a:cs typeface="Arial" pitchFamily="34" charset="0"/>
              </a:rPr>
              <a:t>1.96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Fe</a:t>
            </a:r>
            <a:r>
              <a:rPr lang="en-US" altLang="ja-JP" sz="2200" baseline="-25000" dirty="0" smtClean="0">
                <a:latin typeface="Arial" pitchFamily="34" charset="0"/>
                <a:cs typeface="Arial" pitchFamily="34" charset="0"/>
              </a:rPr>
              <a:t>0.16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Si</a:t>
            </a:r>
            <a:r>
              <a:rPr lang="en-US" altLang="ja-JP" sz="2200" baseline="-25000" dirty="0" smtClean="0">
                <a:latin typeface="Arial" pitchFamily="34" charset="0"/>
                <a:cs typeface="Arial" pitchFamily="34" charset="0"/>
              </a:rPr>
              <a:t>0.89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en-US" altLang="ja-JP" sz="2200" baseline="-25000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Font typeface="Wingdings" pitchFamily="2" charset="2"/>
              <a:buChar char="ü"/>
            </a:pP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 Enstatite (MgSiO</a:t>
            </a:r>
            <a:r>
              <a:rPr kumimoji="1" lang="en-US" altLang="ja-JP" sz="2200" baseline="-25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Font typeface="Wingdings" pitchFamily="2" charset="2"/>
              <a:buChar char="ü"/>
            </a:pP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 Diopside (e.g. Ca</a:t>
            </a:r>
            <a:r>
              <a:rPr lang="en-US" altLang="ja-JP" sz="2200" baseline="-25000" dirty="0" smtClean="0">
                <a:latin typeface="Arial" pitchFamily="34" charset="0"/>
                <a:cs typeface="Arial" pitchFamily="34" charset="0"/>
              </a:rPr>
              <a:t>0.45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Mg</a:t>
            </a:r>
            <a:r>
              <a:rPr lang="en-US" altLang="ja-JP" sz="2200" baseline="-25000" dirty="0" smtClean="0">
                <a:latin typeface="Arial" pitchFamily="34" charset="0"/>
                <a:cs typeface="Arial" pitchFamily="34" charset="0"/>
              </a:rPr>
              <a:t>0.54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en-US" altLang="ja-JP" sz="2200" baseline="-25000" dirty="0" smtClean="0">
                <a:latin typeface="Arial" pitchFamily="34" charset="0"/>
                <a:cs typeface="Arial" pitchFamily="34" charset="0"/>
              </a:rPr>
              <a:t>0.99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en-US" altLang="ja-JP" sz="2200" baseline="-25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Font typeface="Wingdings" pitchFamily="2" charset="2"/>
              <a:buChar char="ü"/>
            </a:pP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sz="2200" dirty="0" err="1" smtClean="0">
                <a:latin typeface="Arial" pitchFamily="34" charset="0"/>
                <a:cs typeface="Arial" pitchFamily="34" charset="0"/>
              </a:rPr>
              <a:t>Hypersthene</a:t>
            </a: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 (e.g.Mg</a:t>
            </a:r>
            <a:r>
              <a:rPr kumimoji="1" lang="en-US" altLang="ja-JP" sz="2200" baseline="-25000" dirty="0" smtClean="0">
                <a:latin typeface="Arial" pitchFamily="34" charset="0"/>
                <a:cs typeface="Arial" pitchFamily="34" charset="0"/>
              </a:rPr>
              <a:t>0.63</a:t>
            </a: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Fe</a:t>
            </a:r>
            <a:r>
              <a:rPr kumimoji="1" lang="en-US" altLang="ja-JP" sz="2200" baseline="-25000" dirty="0" smtClean="0">
                <a:latin typeface="Arial" pitchFamily="34" charset="0"/>
                <a:cs typeface="Arial" pitchFamily="34" charset="0"/>
              </a:rPr>
              <a:t>0.36</a:t>
            </a: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Si</a:t>
            </a:r>
            <a:r>
              <a:rPr kumimoji="1" lang="en-US" altLang="ja-JP" sz="2200" baseline="-25000" dirty="0" smtClean="0">
                <a:latin typeface="Arial" pitchFamily="34" charset="0"/>
                <a:cs typeface="Arial" pitchFamily="34" charset="0"/>
              </a:rPr>
              <a:t>0.9</a:t>
            </a: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O</a:t>
            </a:r>
            <a:r>
              <a:rPr kumimoji="1" lang="en-US" altLang="ja-JP" sz="2200" baseline="-25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Font typeface="Wingdings" pitchFamily="2" charset="2"/>
              <a:buChar char="ü"/>
            </a:pP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2200" dirty="0" err="1" smtClean="0">
                <a:latin typeface="Arial" pitchFamily="34" charset="0"/>
                <a:cs typeface="Arial" pitchFamily="34" charset="0"/>
              </a:rPr>
              <a:t>Wollastonite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 (CaSiO</a:t>
            </a:r>
            <a:r>
              <a:rPr lang="en-US" altLang="ja-JP" sz="2200" baseline="-25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Font typeface="Wingdings" pitchFamily="2" charset="2"/>
              <a:buChar char="ü"/>
            </a:pP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sz="2200" dirty="0" err="1" smtClean="0">
                <a:latin typeface="Arial" pitchFamily="34" charset="0"/>
                <a:cs typeface="Arial" pitchFamily="34" charset="0"/>
              </a:rPr>
              <a:t>Kaolinite</a:t>
            </a: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 (Al</a:t>
            </a:r>
            <a:r>
              <a:rPr kumimoji="1" lang="en-US" altLang="ja-JP" sz="2200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Si</a:t>
            </a:r>
            <a:r>
              <a:rPr kumimoji="1" lang="en-US" altLang="ja-JP" sz="2200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O</a:t>
            </a:r>
            <a:r>
              <a:rPr kumimoji="1" lang="en-US" altLang="ja-JP" sz="2200" baseline="-25000" dirty="0" smtClean="0">
                <a:latin typeface="Arial" pitchFamily="34" charset="0"/>
                <a:cs typeface="Arial" pitchFamily="34" charset="0"/>
              </a:rPr>
              <a:t>7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▪2H</a:t>
            </a:r>
            <a:r>
              <a:rPr lang="en-US" altLang="ja-JP" sz="2200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O)</a:t>
            </a:r>
          </a:p>
          <a:p>
            <a:pPr>
              <a:buFont typeface="Wingdings" pitchFamily="2" charset="2"/>
              <a:buChar char="ü"/>
            </a:pP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 Talc (Mg</a:t>
            </a:r>
            <a:r>
              <a:rPr kumimoji="1" lang="en-US" altLang="ja-JP" sz="2200" baseline="-25000" dirty="0" smtClean="0">
                <a:latin typeface="Arial" pitchFamily="34" charset="0"/>
                <a:cs typeface="Arial" pitchFamily="34" charset="0"/>
              </a:rPr>
              <a:t>3.33</a:t>
            </a: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Fe</a:t>
            </a:r>
            <a:r>
              <a:rPr kumimoji="1" lang="en-US" altLang="ja-JP" sz="2200" baseline="-25000" dirty="0" smtClean="0">
                <a:latin typeface="Arial" pitchFamily="34" charset="0"/>
                <a:cs typeface="Arial" pitchFamily="34" charset="0"/>
              </a:rPr>
              <a:t>0.1</a:t>
            </a: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Si</a:t>
            </a:r>
            <a:r>
              <a:rPr kumimoji="1" lang="en-US" altLang="ja-JP" sz="2200" baseline="-25000" dirty="0" smtClean="0">
                <a:latin typeface="Arial" pitchFamily="34" charset="0"/>
                <a:cs typeface="Arial" pitchFamily="34" charset="0"/>
              </a:rPr>
              <a:t>4</a:t>
            </a: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O</a:t>
            </a:r>
            <a:r>
              <a:rPr kumimoji="1" lang="en-US" altLang="ja-JP" sz="2200" baseline="-25000" dirty="0" smtClean="0">
                <a:latin typeface="Arial" pitchFamily="34" charset="0"/>
                <a:cs typeface="Arial" pitchFamily="34" charset="0"/>
              </a:rPr>
              <a:t>10</a:t>
            </a: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 (OH)</a:t>
            </a:r>
            <a:r>
              <a:rPr kumimoji="1" lang="en-US" altLang="ja-JP" sz="2200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kumimoji="1" lang="en-US" altLang="ja-JP" sz="22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endParaRPr lang="en-US" altLang="ja-JP" sz="2200" dirty="0" smtClean="0">
              <a:latin typeface="Arial" pitchFamily="34" charset="0"/>
              <a:cs typeface="Arial" pitchFamily="34" charset="0"/>
            </a:endParaRPr>
          </a:p>
          <a:p>
            <a:endParaRPr lang="en-US" altLang="ja-JP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643570" y="1357298"/>
            <a:ext cx="328618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b="1" u="sng" dirty="0" smtClean="0">
                <a:latin typeface="Arial" pitchFamily="34" charset="0"/>
                <a:cs typeface="Arial" pitchFamily="34" charset="0"/>
              </a:rPr>
              <a:t>Al</a:t>
            </a:r>
            <a:r>
              <a:rPr lang="en-US" altLang="ja-JP" sz="2800" b="1" u="sng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altLang="ja-JP" sz="2800" b="1" u="sng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en-US" altLang="ja-JP" sz="2800" b="1" u="sng" baseline="-25000" dirty="0" smtClean="0">
                <a:latin typeface="Arial" pitchFamily="34" charset="0"/>
                <a:cs typeface="Arial" pitchFamily="34" charset="0"/>
              </a:rPr>
              <a:t>3</a:t>
            </a:r>
          </a:p>
          <a:p>
            <a:pPr>
              <a:buFont typeface="Wingdings" pitchFamily="2" charset="2"/>
              <a:buChar char="ü"/>
            </a:pP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 Corundum (</a:t>
            </a:r>
            <a:r>
              <a:rPr lang="en-US" altLang="ja-JP" sz="2200" dirty="0" smtClean="0">
                <a:latin typeface="Symbol" pitchFamily="18" charset="2"/>
                <a:cs typeface="Arial" pitchFamily="34" charset="0"/>
              </a:rPr>
              <a:t>a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-Al</a:t>
            </a:r>
            <a:r>
              <a:rPr lang="en-US" altLang="ja-JP" sz="2200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en-US" altLang="ja-JP" sz="2200" baseline="-25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Font typeface="Wingdings" pitchFamily="2" charset="2"/>
              <a:buChar char="ü"/>
            </a:pP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2200" dirty="0" smtClean="0">
                <a:latin typeface="Symbol" pitchFamily="18" charset="2"/>
                <a:cs typeface="Arial" pitchFamily="34" charset="0"/>
              </a:rPr>
              <a:t>g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-Al</a:t>
            </a:r>
            <a:r>
              <a:rPr lang="en-US" altLang="ja-JP" sz="2200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en-US" altLang="ja-JP" sz="2200" baseline="-25000" dirty="0" smtClean="0">
                <a:latin typeface="Arial" pitchFamily="34" charset="0"/>
                <a:cs typeface="Arial" pitchFamily="34" charset="0"/>
              </a:rPr>
              <a:t>3</a:t>
            </a:r>
          </a:p>
          <a:p>
            <a:pPr>
              <a:buFont typeface="Wingdings" pitchFamily="2" charset="2"/>
              <a:buChar char="ü"/>
            </a:pP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2200" dirty="0" smtClean="0">
                <a:latin typeface="Symbol" pitchFamily="18" charset="2"/>
                <a:cs typeface="Arial" pitchFamily="34" charset="0"/>
              </a:rPr>
              <a:t>c-d-k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-Al</a:t>
            </a:r>
            <a:r>
              <a:rPr lang="en-US" altLang="ja-JP" sz="2200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en-US" altLang="ja-JP" sz="2200" baseline="-25000" dirty="0" smtClean="0">
                <a:latin typeface="Arial" pitchFamily="34" charset="0"/>
                <a:cs typeface="Arial" pitchFamily="34" charset="0"/>
              </a:rPr>
              <a:t>3</a:t>
            </a:r>
          </a:p>
          <a:p>
            <a:endParaRPr lang="en-US" altLang="ja-JP" sz="2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ja-JP" sz="2800" b="1" u="sng" dirty="0" smtClean="0">
                <a:latin typeface="Arial" pitchFamily="34" charset="0"/>
                <a:cs typeface="Arial" pitchFamily="34" charset="0"/>
              </a:rPr>
              <a:t>MgAl</a:t>
            </a:r>
            <a:r>
              <a:rPr lang="en-US" altLang="ja-JP" sz="2800" b="1" u="sng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altLang="ja-JP" sz="2800" b="1" u="sng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en-US" altLang="ja-JP" sz="2800" b="1" u="sng" baseline="-25000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altLang="ja-JP" sz="2200" dirty="0" err="1" smtClean="0">
                <a:latin typeface="Arial" pitchFamily="34" charset="0"/>
                <a:cs typeface="Arial" pitchFamily="34" charset="0"/>
              </a:rPr>
              <a:t>Spinel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en-US" altLang="ja-JP" sz="2800" b="1" u="sng" dirty="0" smtClean="0">
                <a:latin typeface="Arial" pitchFamily="34" charset="0"/>
                <a:cs typeface="Arial" pitchFamily="34" charset="0"/>
              </a:rPr>
              <a:t>TiO</a:t>
            </a:r>
            <a:r>
              <a:rPr lang="en-US" altLang="ja-JP" sz="2800" b="1" u="sng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altLang="ja-JP" sz="2200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(Rutile &amp; </a:t>
            </a:r>
            <a:r>
              <a:rPr lang="en-US" altLang="ja-JP" sz="2200" dirty="0" err="1" smtClean="0">
                <a:latin typeface="Arial" pitchFamily="34" charset="0"/>
                <a:cs typeface="Arial" pitchFamily="34" charset="0"/>
              </a:rPr>
              <a:t>Anatase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en-US" altLang="ja-JP" sz="2800" b="1" u="sng" dirty="0" smtClean="0">
                <a:latin typeface="Arial" pitchFamily="34" charset="0"/>
                <a:cs typeface="Arial" pitchFamily="34" charset="0"/>
              </a:rPr>
              <a:t>CaTiO</a:t>
            </a:r>
            <a:r>
              <a:rPr lang="en-US" altLang="ja-JP" sz="2800" b="1" u="sng" baseline="-25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US" altLang="ja-JP" sz="2200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altLang="ja-JP" sz="2200" dirty="0" err="1" smtClean="0">
                <a:latin typeface="Arial" pitchFamily="34" charset="0"/>
                <a:cs typeface="Arial" pitchFamily="34" charset="0"/>
              </a:rPr>
              <a:t>Pervoskite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en-US" altLang="ja-JP" sz="2800" b="1" u="sng" dirty="0" smtClean="0">
                <a:latin typeface="Arial" pitchFamily="34" charset="0"/>
                <a:cs typeface="Arial" pitchFamily="34" charset="0"/>
              </a:rPr>
              <a:t>Al</a:t>
            </a:r>
            <a:r>
              <a:rPr lang="en-US" altLang="ja-JP" sz="2800" b="1" u="sng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altLang="ja-JP" sz="2800" b="1" u="sng" dirty="0" smtClean="0">
                <a:latin typeface="Arial" pitchFamily="34" charset="0"/>
                <a:cs typeface="Arial" pitchFamily="34" charset="0"/>
              </a:rPr>
              <a:t>TiO</a:t>
            </a:r>
            <a:r>
              <a:rPr lang="en-US" altLang="ja-JP" sz="2800" b="1" u="sng" baseline="-25000" dirty="0" smtClean="0">
                <a:latin typeface="Arial" pitchFamily="34" charset="0"/>
                <a:cs typeface="Arial" pitchFamily="34" charset="0"/>
              </a:rPr>
              <a:t>5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altLang="ja-JP" sz="2200" dirty="0" err="1" smtClean="0">
                <a:latin typeface="Arial" pitchFamily="34" charset="0"/>
                <a:cs typeface="Arial" pitchFamily="34" charset="0"/>
              </a:rPr>
              <a:t>Tialite</a:t>
            </a:r>
            <a:r>
              <a:rPr lang="en-US" altLang="ja-JP" sz="22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en-US" altLang="ja-JP" sz="2800" b="1" u="sng" dirty="0" smtClean="0">
                <a:latin typeface="Arial" pitchFamily="34" charset="0"/>
                <a:cs typeface="Arial" pitchFamily="34" charset="0"/>
              </a:rPr>
              <a:t>SiO</a:t>
            </a:r>
            <a:r>
              <a:rPr lang="en-US" altLang="ja-JP" sz="2800" b="1" u="sng" baseline="-25000" dirty="0" smtClean="0">
                <a:latin typeface="Arial" pitchFamily="34" charset="0"/>
                <a:cs typeface="Arial" pitchFamily="34" charset="0"/>
              </a:rPr>
              <a:t>2</a:t>
            </a:r>
          </a:p>
          <a:p>
            <a:endParaRPr lang="ja-JP" altLang="en-US" dirty="0" smtClean="0"/>
          </a:p>
          <a:p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786314" y="6072206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i="1" u="sng" dirty="0" smtClean="0">
                <a:latin typeface="Arial" pitchFamily="34" charset="0"/>
                <a:cs typeface="Arial" pitchFamily="34" charset="0"/>
              </a:rPr>
              <a:t>www.elbe.uni-jena.de</a:t>
            </a:r>
            <a:endParaRPr kumimoji="1" lang="ja-JP" altLang="en-US" sz="3200" i="1" u="sng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3571900" cy="642942"/>
          </a:xfrm>
        </p:spPr>
        <p:txBody>
          <a:bodyPr/>
          <a:lstStyle/>
          <a:p>
            <a:r>
              <a:rPr kumimoji="1" lang="en-US" altLang="ja-JP" sz="3600" dirty="0" smtClean="0">
                <a:latin typeface="Arial" pitchFamily="34" charset="0"/>
                <a:cs typeface="Arial" pitchFamily="34" charset="0"/>
              </a:rPr>
              <a:t>&lt;Medium effect&gt;</a:t>
            </a:r>
            <a:endParaRPr kumimoji="1" lang="ja-JP" altLang="en-US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図 6" descr="TiO2_R_Aero_KBr_CsI_10to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928670"/>
            <a:ext cx="3988613" cy="2997403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5572132" y="642918"/>
            <a:ext cx="192882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dirty="0" smtClean="0">
                <a:latin typeface="Arial" pitchFamily="34" charset="0"/>
                <a:cs typeface="Arial" pitchFamily="34" charset="0"/>
              </a:rPr>
              <a:t>ε</a:t>
            </a:r>
            <a:r>
              <a:rPr lang="en-US" altLang="ja-JP" sz="4000" baseline="-25000" dirty="0" smtClean="0">
                <a:latin typeface="Arial" pitchFamily="34" charset="0"/>
                <a:cs typeface="Arial" pitchFamily="34" charset="0"/>
              </a:rPr>
              <a:t>m</a:t>
            </a:r>
          </a:p>
          <a:p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altLang="ja-JP" sz="2400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1.0</a:t>
            </a:r>
          </a:p>
          <a:p>
            <a:r>
              <a:rPr kumimoji="1" lang="en-US" altLang="ja-JP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KBr  2.3</a:t>
            </a:r>
          </a:p>
          <a:p>
            <a:r>
              <a:rPr lang="en-US" altLang="ja-JP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CsI  3.0</a:t>
            </a:r>
            <a:endParaRPr kumimoji="1" lang="ja-JP" alt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714876" y="2428868"/>
            <a:ext cx="4000528" cy="830997"/>
          </a:xfrm>
          <a:prstGeom prst="rect">
            <a:avLst/>
          </a:prstGeom>
          <a:noFill/>
          <a:ln w="38100" cmpd="dbl"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The influence of its electromagnetic polarization.</a:t>
            </a:r>
            <a:endParaRPr kumimoji="1" lang="ja-JP" alt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714876" y="3357562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Arial" pitchFamily="34" charset="0"/>
                <a:cs typeface="Arial" pitchFamily="34" charset="0"/>
              </a:rPr>
              <a:t>(Tamanai et al. 2009</a:t>
            </a:r>
            <a:r>
              <a:rPr lang="en-US" altLang="ja-JP" dirty="0">
                <a:latin typeface="Arial" pitchFamily="34" charset="0"/>
                <a:cs typeface="Arial" pitchFamily="34" charset="0"/>
              </a:rPr>
              <a:t>)</a:t>
            </a:r>
            <a:endParaRPr kumimoji="1" lang="en-US" altLang="ja-JP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6" descr="MgSiO3_Amo_STW25_no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4643446"/>
            <a:ext cx="2159000" cy="1620837"/>
          </a:xfrm>
          <a:prstGeom prst="rect">
            <a:avLst/>
          </a:prstGeom>
          <a:noFill/>
        </p:spPr>
      </p:pic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500034" y="4643446"/>
            <a:ext cx="292895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" pitchFamily="34" charset="0"/>
                <a:cs typeface="Arial" pitchFamily="34" charset="0"/>
              </a:rPr>
              <a:t>KBr :</a:t>
            </a:r>
          </a:p>
          <a:p>
            <a:r>
              <a:rPr lang="en-US" altLang="ja-JP" sz="2000" dirty="0">
                <a:latin typeface="Arial" pitchFamily="34" charset="0"/>
                <a:cs typeface="Arial" pitchFamily="34" charset="0"/>
              </a:rPr>
              <a:t>(Potassium Bromide)</a:t>
            </a:r>
          </a:p>
          <a:p>
            <a:r>
              <a:rPr lang="en-US" altLang="ja-JP" sz="2000" dirty="0">
                <a:latin typeface="Arial" pitchFamily="34" charset="0"/>
                <a:cs typeface="Arial" pitchFamily="34" charset="0"/>
              </a:rPr>
              <a:t>Mixing ratio 1:500 (sample:KBr)</a:t>
            </a:r>
          </a:p>
          <a:p>
            <a:r>
              <a:rPr lang="en-US" altLang="ja-JP" sz="2000" dirty="0">
                <a:latin typeface="Arial" pitchFamily="34" charset="0"/>
                <a:cs typeface="Arial" pitchFamily="34" charset="0"/>
              </a:rPr>
              <a:t>d=13mm ; mass=0.2g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5786446" y="4643446"/>
            <a:ext cx="307183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CsI </a:t>
            </a:r>
            <a:r>
              <a:rPr lang="en-US" altLang="ja-JP" sz="2000" dirty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(Cesium Iodine)</a:t>
            </a:r>
            <a:endParaRPr lang="en-US" altLang="ja-JP" sz="2000" dirty="0">
              <a:latin typeface="Arial" pitchFamily="34" charset="0"/>
              <a:cs typeface="Arial" pitchFamily="34" charset="0"/>
            </a:endParaRPr>
          </a:p>
          <a:p>
            <a:r>
              <a:rPr lang="en-US" altLang="ja-JP" sz="2000" dirty="0">
                <a:latin typeface="Arial" pitchFamily="34" charset="0"/>
                <a:cs typeface="Arial" pitchFamily="34" charset="0"/>
              </a:rPr>
              <a:t>Mixing ratio </a:t>
            </a:r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1:500</a:t>
            </a:r>
          </a:p>
          <a:p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(sample:CsI)</a:t>
            </a:r>
            <a:endParaRPr lang="en-US" altLang="ja-JP" sz="2000" dirty="0">
              <a:latin typeface="Arial" pitchFamily="34" charset="0"/>
              <a:cs typeface="Arial" pitchFamily="34" charset="0"/>
            </a:endParaRPr>
          </a:p>
          <a:p>
            <a:r>
              <a:rPr lang="en-US" altLang="ja-JP" sz="2000" dirty="0">
                <a:latin typeface="Arial" pitchFamily="34" charset="0"/>
                <a:cs typeface="Arial" pitchFamily="34" charset="0"/>
              </a:rPr>
              <a:t>d=13mm ; </a:t>
            </a:r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mass=0.22g</a:t>
            </a:r>
            <a:endParaRPr lang="en-US" altLang="ja-JP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28596" y="3929066"/>
            <a:ext cx="1928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TiO</a:t>
            </a:r>
            <a:r>
              <a:rPr kumimoji="1" lang="en-US" altLang="ja-JP" sz="2000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 (Rutile)</a:t>
            </a:r>
            <a:endParaRPr kumimoji="1" lang="ja-JP" altLang="en-US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285852" y="0"/>
            <a:ext cx="7015186" cy="773796"/>
          </a:xfrm>
        </p:spPr>
        <p:txBody>
          <a:bodyPr/>
          <a:lstStyle/>
          <a:p>
            <a:r>
              <a:rPr kumimoji="1" lang="en-US" altLang="ja-JP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Aerosol vs. </a:t>
            </a:r>
            <a:r>
              <a:rPr lang="en-US" altLang="ja-JP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Pellet Measurements</a:t>
            </a:r>
            <a:endParaRPr kumimoji="1"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図 2" descr="Anatase_CsI_Aer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928670"/>
            <a:ext cx="5388864" cy="3950208"/>
          </a:xfrm>
          <a:prstGeom prst="rect">
            <a:avLst/>
          </a:prstGeom>
        </p:spPr>
      </p:pic>
      <p:pic>
        <p:nvPicPr>
          <p:cNvPr id="4" name="図 3" descr="9_TiO2_A_Chitan9_400_400_50K_TE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36" y="857232"/>
            <a:ext cx="2540000" cy="2540000"/>
          </a:xfrm>
          <a:prstGeom prst="rect">
            <a:avLst/>
          </a:prstGeom>
        </p:spPr>
      </p:pic>
      <p:pic>
        <p:nvPicPr>
          <p:cNvPr id="5" name="図 4" descr="9_TiO2_A_Chitan9_500_345_60K_SE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6446" y="3500438"/>
            <a:ext cx="3175000" cy="2190750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285720" y="5357826"/>
            <a:ext cx="8572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ja-JP" sz="2000" dirty="0" smtClean="0"/>
              <a:t> </a:t>
            </a:r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Using different dispersion methods</a:t>
            </a:r>
          </a:p>
          <a:p>
            <a:pPr>
              <a:buFont typeface="Arial" pitchFamily="34" charset="0"/>
              <a:buChar char="•"/>
            </a:pPr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 Particles may transform during the grinding procedure</a:t>
            </a:r>
          </a:p>
          <a:p>
            <a:pPr>
              <a:buFont typeface="Arial" pitchFamily="34" charset="0"/>
              <a:buChar char="•"/>
            </a:pPr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 Sample structure deformation caused by the high pressurization required </a:t>
            </a:r>
          </a:p>
          <a:p>
            <a:pPr>
              <a:buFont typeface="Arial" pitchFamily="34" charset="0"/>
              <a:buChar char="•"/>
            </a:pPr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 Particle orientation</a:t>
            </a:r>
            <a:endParaRPr kumimoji="1" lang="ja-JP" alt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143240" y="4929198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Arial" pitchFamily="34" charset="0"/>
                <a:cs typeface="Arial" pitchFamily="34" charset="0"/>
              </a:rPr>
              <a:t>Tamanai et al. (2009)</a:t>
            </a:r>
            <a:endParaRPr kumimoji="1" lang="ja-JP" alt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Cry_TiO2_R_Aldrich_2000_2000_TE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357430"/>
            <a:ext cx="2032000" cy="2032000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6500826" y="214290"/>
            <a:ext cx="2416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 smtClean="0">
                <a:solidFill>
                  <a:srgbClr val="99FF33"/>
                </a:solidFill>
                <a:latin typeface="Arial" pitchFamily="34" charset="0"/>
                <a:cs typeface="Arial" pitchFamily="34" charset="0"/>
              </a:rPr>
              <a:t>TiO</a:t>
            </a:r>
            <a:r>
              <a:rPr kumimoji="1" lang="en-US" altLang="ja-JP" sz="3200" baseline="-25000" dirty="0" smtClean="0">
                <a:solidFill>
                  <a:srgbClr val="99FF33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kumimoji="1" lang="en-US" altLang="ja-JP" sz="3200" dirty="0" smtClean="0">
                <a:solidFill>
                  <a:srgbClr val="99FF33"/>
                </a:solidFill>
                <a:latin typeface="Arial" pitchFamily="34" charset="0"/>
                <a:cs typeface="Arial" pitchFamily="34" charset="0"/>
              </a:rPr>
              <a:t> (Rutile)</a:t>
            </a:r>
            <a:endParaRPr kumimoji="1" lang="ja-JP" altLang="en-US" sz="3200" dirty="0">
              <a:solidFill>
                <a:srgbClr val="99FF3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14282" y="857232"/>
            <a:ext cx="2143140" cy="1015663"/>
          </a:xfrm>
          <a:prstGeom prst="rect">
            <a:avLst/>
          </a:prstGeom>
          <a:noFill/>
          <a:ln w="28575"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Irregular shape w/ rounded edges</a:t>
            </a:r>
            <a:endParaRPr kumimoji="1" lang="ja-JP" altLang="en-US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図 5" descr="Cry_TiO2_R_AJorg_2000_2000_TE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0298" y="2357430"/>
            <a:ext cx="2032000" cy="2032000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2428860" y="857232"/>
            <a:ext cx="2000264" cy="101566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Irregular shape with not rounded edges</a:t>
            </a:r>
            <a:endParaRPr kumimoji="1" lang="ja-JP" altLang="en-US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図 7" descr="MT150W_4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1995" y="3428995"/>
            <a:ext cx="9" cy="9"/>
          </a:xfrm>
          <a:prstGeom prst="rect">
            <a:avLst/>
          </a:prstGeom>
        </p:spPr>
      </p:pic>
      <p:pic>
        <p:nvPicPr>
          <p:cNvPr id="9" name="図 8" descr="Cry_TiO2_R_Tayca150_900_900_TE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2357430"/>
            <a:ext cx="2057400" cy="2057400"/>
          </a:xfrm>
          <a:prstGeom prst="rect">
            <a:avLst/>
          </a:prstGeom>
        </p:spPr>
      </p:pic>
      <p:pic>
        <p:nvPicPr>
          <p:cNvPr id="10" name="図 9" descr="Cry_TiO2_R_CI101_900_900_TEM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29454" y="2357430"/>
            <a:ext cx="2057400" cy="2057400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4929190" y="928670"/>
            <a:ext cx="1785950" cy="400110"/>
          </a:xfrm>
          <a:prstGeom prst="rect">
            <a:avLst/>
          </a:prstGeom>
          <a:noFill/>
          <a:ln w="28575"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Long and thin </a:t>
            </a:r>
            <a:endParaRPr kumimoji="1" lang="ja-JP" alt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7215206" y="928670"/>
            <a:ext cx="1285884" cy="400110"/>
          </a:xfrm>
          <a:prstGeom prst="rect">
            <a:avLst/>
          </a:prstGeom>
          <a:noFill/>
          <a:ln w="28575"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Rounded </a:t>
            </a:r>
            <a:endParaRPr kumimoji="1" lang="ja-JP" alt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下矢印 12"/>
          <p:cNvSpPr/>
          <p:nvPr/>
        </p:nvSpPr>
        <p:spPr>
          <a:xfrm flipH="1">
            <a:off x="1071538" y="4500570"/>
            <a:ext cx="382909" cy="357190"/>
          </a:xfrm>
          <a:prstGeom prst="downArrow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4" name="下矢印 13"/>
          <p:cNvSpPr/>
          <p:nvPr/>
        </p:nvSpPr>
        <p:spPr>
          <a:xfrm flipH="1">
            <a:off x="3286116" y="1928802"/>
            <a:ext cx="382909" cy="357190"/>
          </a:xfrm>
          <a:prstGeom prst="downArrow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5" name="下矢印 14"/>
          <p:cNvSpPr/>
          <p:nvPr/>
        </p:nvSpPr>
        <p:spPr>
          <a:xfrm flipH="1">
            <a:off x="5572132" y="1571612"/>
            <a:ext cx="382909" cy="642942"/>
          </a:xfrm>
          <a:prstGeom prst="downArrow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6" name="下矢印 15"/>
          <p:cNvSpPr/>
          <p:nvPr/>
        </p:nvSpPr>
        <p:spPr>
          <a:xfrm flipH="1">
            <a:off x="7715272" y="1571612"/>
            <a:ext cx="382909" cy="642942"/>
          </a:xfrm>
          <a:prstGeom prst="downArrow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7" name="図 16" descr="Rutile_Aldrich_110907A4_980_665_SEM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4282" y="5000636"/>
            <a:ext cx="2115820" cy="1435735"/>
          </a:xfrm>
          <a:prstGeom prst="rect">
            <a:avLst/>
          </a:prstGeom>
        </p:spPr>
      </p:pic>
      <p:pic>
        <p:nvPicPr>
          <p:cNvPr id="18" name="図 17" descr="Rutile_CI101_112007A35_940_680_SEM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995160" y="5000636"/>
            <a:ext cx="2029460" cy="1468120"/>
          </a:xfrm>
          <a:prstGeom prst="rect">
            <a:avLst/>
          </a:prstGeom>
        </p:spPr>
      </p:pic>
      <p:pic>
        <p:nvPicPr>
          <p:cNvPr id="19" name="図 18" descr="Rutile_Tayca150W_112207A52_1000_690_SEM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14876" y="5000636"/>
            <a:ext cx="2159000" cy="1489710"/>
          </a:xfrm>
          <a:prstGeom prst="rect">
            <a:avLst/>
          </a:prstGeom>
        </p:spPr>
      </p:pic>
      <p:pic>
        <p:nvPicPr>
          <p:cNvPr id="20" name="図 19" descr="Rutile_AJorg_Akemi103_940_700_SEM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500298" y="5000636"/>
            <a:ext cx="2029460" cy="1511300"/>
          </a:xfrm>
          <a:prstGeom prst="rect">
            <a:avLst/>
          </a:prstGeom>
        </p:spPr>
      </p:pic>
      <p:sp>
        <p:nvSpPr>
          <p:cNvPr id="21" name="下矢印 20"/>
          <p:cNvSpPr/>
          <p:nvPr/>
        </p:nvSpPr>
        <p:spPr>
          <a:xfrm flipH="1">
            <a:off x="1142976" y="1928802"/>
            <a:ext cx="382909" cy="357190"/>
          </a:xfrm>
          <a:prstGeom prst="downArrow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2" name="下矢印 21"/>
          <p:cNvSpPr/>
          <p:nvPr/>
        </p:nvSpPr>
        <p:spPr>
          <a:xfrm flipH="1">
            <a:off x="3357554" y="4572008"/>
            <a:ext cx="382909" cy="357190"/>
          </a:xfrm>
          <a:prstGeom prst="downArrow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3" name="下矢印 22"/>
          <p:cNvSpPr/>
          <p:nvPr/>
        </p:nvSpPr>
        <p:spPr>
          <a:xfrm flipH="1">
            <a:off x="5643570" y="4572008"/>
            <a:ext cx="382909" cy="357190"/>
          </a:xfrm>
          <a:prstGeom prst="downArrow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4" name="下矢印 23"/>
          <p:cNvSpPr/>
          <p:nvPr/>
        </p:nvSpPr>
        <p:spPr>
          <a:xfrm flipH="1">
            <a:off x="7858148" y="4572008"/>
            <a:ext cx="382909" cy="357190"/>
          </a:xfrm>
          <a:prstGeom prst="downArrow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123202" y="6519446"/>
            <a:ext cx="49759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/>
              <a:t>(TEM &amp; SEM images: at Pathology w/ Dr. Nietzsche)</a:t>
            </a:r>
            <a:endParaRPr kumimoji="1" lang="ja-JP" altLang="en-US" sz="1600" dirty="0"/>
          </a:p>
        </p:txBody>
      </p:sp>
      <p:sp>
        <p:nvSpPr>
          <p:cNvPr id="26" name="タイトル 1"/>
          <p:cNvSpPr txBox="1">
            <a:spLocks/>
          </p:cNvSpPr>
          <p:nvPr/>
        </p:nvSpPr>
        <p:spPr>
          <a:xfrm>
            <a:off x="214282" y="0"/>
            <a:ext cx="5372112" cy="77379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0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>
                    <a:satMod val="20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&lt;Morphological effects&gt;</a:t>
            </a:r>
            <a:endParaRPr kumimoji="1" lang="ja-JP" altLang="en-US" sz="4000" b="0" i="0" u="none" strike="noStrike" kern="1200" cap="none" spc="-100" normalizeH="0" baseline="0" noProof="0" dirty="0">
              <a:ln>
                <a:noFill/>
              </a:ln>
              <a:solidFill>
                <a:schemeClr val="tx2">
                  <a:satMod val="200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428596" y="192880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latin typeface="Arial" pitchFamily="34" charset="0"/>
                <a:cs typeface="Arial" pitchFamily="34" charset="0"/>
              </a:rPr>
              <a:t>R1</a:t>
            </a:r>
            <a:endParaRPr kumimoji="1" lang="ja-JP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2643174" y="192880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latin typeface="Arial" pitchFamily="34" charset="0"/>
                <a:cs typeface="Arial" pitchFamily="34" charset="0"/>
              </a:rPr>
              <a:t>R2</a:t>
            </a:r>
            <a:endParaRPr kumimoji="1" lang="ja-JP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4857752" y="192880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latin typeface="Arial" pitchFamily="34" charset="0"/>
                <a:cs typeface="Arial" pitchFamily="34" charset="0"/>
              </a:rPr>
              <a:t>R3</a:t>
            </a:r>
            <a:endParaRPr kumimoji="1" lang="ja-JP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6929454" y="1928802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latin typeface="Arial" pitchFamily="34" charset="0"/>
                <a:cs typeface="Arial" pitchFamily="34" charset="0"/>
              </a:rPr>
              <a:t>R4</a:t>
            </a:r>
            <a:endParaRPr kumimoji="1" lang="ja-JP" altLang="en-US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2000232" y="5000636"/>
            <a:ext cx="5357850" cy="1631216"/>
          </a:xfrm>
          <a:prstGeom prst="rect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0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Peaks (microns)</a:t>
            </a:r>
          </a:p>
          <a:p>
            <a:r>
              <a:rPr lang="en-US" altLang="ja-JP" sz="2000" dirty="0" smtClean="0">
                <a:solidFill>
                  <a:srgbClr val="002060"/>
                </a:solidFill>
                <a:latin typeface="Arial Narrow" pitchFamily="34" charset="0"/>
                <a:cs typeface="Arial" pitchFamily="34" charset="0"/>
              </a:rPr>
              <a:t>R1	</a:t>
            </a:r>
            <a:r>
              <a:rPr lang="en-US" altLang="ja-JP" sz="2000" b="1" dirty="0" smtClean="0">
                <a:solidFill>
                  <a:srgbClr val="002060"/>
                </a:solidFill>
                <a:latin typeface="Arial Narrow" pitchFamily="34" charset="0"/>
                <a:ea typeface="+mj-ea"/>
                <a:cs typeface="Arial" pitchFamily="34" charset="0"/>
              </a:rPr>
              <a:t>13.53	19.56	24.70	30.30	35.80</a:t>
            </a:r>
          </a:p>
          <a:p>
            <a:r>
              <a:rPr lang="en-US" altLang="ja-JP" sz="2000" dirty="0" smtClean="0">
                <a:solidFill>
                  <a:srgbClr val="002060"/>
                </a:solidFill>
                <a:latin typeface="Arial Narrow" pitchFamily="34" charset="0"/>
                <a:cs typeface="Arial" pitchFamily="34" charset="0"/>
              </a:rPr>
              <a:t>R2 	</a:t>
            </a:r>
            <a:r>
              <a:rPr lang="en-US" altLang="ja-JP" sz="2000" b="1" dirty="0" smtClean="0">
                <a:solidFill>
                  <a:srgbClr val="002060"/>
                </a:solidFill>
                <a:latin typeface="Arial Narrow" pitchFamily="34" charset="0"/>
                <a:ea typeface="+mj-ea"/>
                <a:cs typeface="Arial" pitchFamily="34" charset="0"/>
              </a:rPr>
              <a:t>15.33		23.51	27.95</a:t>
            </a:r>
          </a:p>
          <a:p>
            <a:r>
              <a:rPr lang="en-US" altLang="ja-JP" sz="2000" dirty="0" smtClean="0">
                <a:solidFill>
                  <a:srgbClr val="002060"/>
                </a:solidFill>
                <a:latin typeface="Arial Narrow" pitchFamily="34" charset="0"/>
                <a:cs typeface="Arial" pitchFamily="34" charset="0"/>
              </a:rPr>
              <a:t>R3            </a:t>
            </a:r>
            <a:r>
              <a:rPr lang="en-US" altLang="ja-JP" sz="2000" b="1" dirty="0" smtClean="0">
                <a:solidFill>
                  <a:srgbClr val="002060"/>
                </a:solidFill>
                <a:latin typeface="Arial Narrow" pitchFamily="34" charset="0"/>
                <a:ea typeface="+mj-ea"/>
                <a:cs typeface="Arial" pitchFamily="34" charset="0"/>
              </a:rPr>
              <a:t>16.47	19.25	23.39	28.27</a:t>
            </a:r>
          </a:p>
          <a:p>
            <a:r>
              <a:rPr lang="en-US" altLang="ja-JP" sz="2000" dirty="0" smtClean="0">
                <a:solidFill>
                  <a:srgbClr val="002060"/>
                </a:solidFill>
                <a:latin typeface="Arial Narrow" pitchFamily="34" charset="0"/>
                <a:cs typeface="Arial" pitchFamily="34" charset="0"/>
              </a:rPr>
              <a:t>R4            </a:t>
            </a:r>
            <a:r>
              <a:rPr lang="en-US" altLang="ja-JP" sz="2000" b="1" dirty="0" smtClean="0">
                <a:solidFill>
                  <a:srgbClr val="002060"/>
                </a:solidFill>
                <a:latin typeface="Arial Narrow" pitchFamily="34" charset="0"/>
                <a:ea typeface="+mj-ea"/>
                <a:cs typeface="Arial" pitchFamily="34" charset="0"/>
              </a:rPr>
              <a:t>13.85	19.27	25.15	35.87</a:t>
            </a:r>
          </a:p>
        </p:txBody>
      </p:sp>
      <p:pic>
        <p:nvPicPr>
          <p:cNvPr id="8" name="図 7" descr="4Rutil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214290"/>
            <a:ext cx="6860438" cy="4800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285852" y="214290"/>
            <a:ext cx="6715172" cy="702358"/>
          </a:xfrm>
        </p:spPr>
        <p:txBody>
          <a:bodyPr/>
          <a:lstStyle/>
          <a:p>
            <a:r>
              <a:rPr lang="en-US" altLang="ja-JP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Morphological effect --- Size</a:t>
            </a:r>
            <a:endParaRPr kumimoji="1" lang="ja-JP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42910" y="1214422"/>
            <a:ext cx="77867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 Extinction measurements of </a:t>
            </a:r>
            <a:r>
              <a:rPr kumimoji="1" lang="en-US" altLang="ja-JP" sz="2400" b="1" i="1" u="sng" dirty="0" smtClean="0">
                <a:latin typeface="Arial" pitchFamily="34" charset="0"/>
                <a:cs typeface="Arial" pitchFamily="34" charset="0"/>
              </a:rPr>
              <a:t>large-sized particles</a:t>
            </a:r>
          </a:p>
          <a:p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    (2 – 50 </a:t>
            </a:r>
            <a:r>
              <a:rPr lang="el-GR" altLang="ja-JP" sz="2400" dirty="0" smtClean="0">
                <a:latin typeface="Times New Roman"/>
                <a:cs typeface="Times New Roman"/>
              </a:rPr>
              <a:t>μ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m)</a:t>
            </a:r>
          </a:p>
          <a:p>
            <a:endParaRPr kumimoji="1" lang="en-US" altLang="ja-JP" sz="2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2400" b="1" i="1" u="sng" dirty="0" smtClean="0">
                <a:latin typeface="Arial" pitchFamily="34" charset="0"/>
                <a:cs typeface="Arial" pitchFamily="34" charset="0"/>
              </a:rPr>
              <a:t>Mixture measurements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 --- </a:t>
            </a:r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How small-sized particles   </a:t>
            </a:r>
          </a:p>
          <a:p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exert an influence on the extinction spectra when  </a:t>
            </a:r>
          </a:p>
          <a:p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they are present in a same environment with larger  </a:t>
            </a:r>
          </a:p>
          <a:p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ones   (0.5 </a:t>
            </a:r>
            <a:r>
              <a:rPr kumimoji="1" lang="en-US" altLang="ja-JP" sz="2400" dirty="0" smtClean="0">
                <a:latin typeface="Arial" pitchFamily="34" charset="0"/>
                <a:cs typeface="Arial" pitchFamily="34" charset="0"/>
                <a:sym typeface="Symbol"/>
              </a:rPr>
              <a:t>m &amp; 5 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  <a:sym typeface="Symbol"/>
              </a:rPr>
              <a:t>m particles)</a:t>
            </a:r>
          </a:p>
        </p:txBody>
      </p:sp>
      <p:pic>
        <p:nvPicPr>
          <p:cNvPr id="4" name="図 3" descr="0310092J_825_6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78" y="4500570"/>
            <a:ext cx="2305050" cy="1899920"/>
          </a:xfrm>
          <a:prstGeom prst="rect">
            <a:avLst/>
          </a:prstGeom>
        </p:spPr>
      </p:pic>
      <p:pic>
        <p:nvPicPr>
          <p:cNvPr id="5" name="図 4" descr="0316091B_smal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4500570"/>
            <a:ext cx="2096770" cy="1882140"/>
          </a:xfrm>
          <a:prstGeom prst="rect">
            <a:avLst/>
          </a:prstGeom>
        </p:spPr>
      </p:pic>
      <p:pic>
        <p:nvPicPr>
          <p:cNvPr id="6" name="図 5" descr="Born00035_smal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760" y="4572008"/>
            <a:ext cx="2381250" cy="1746250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5643570" y="6519446"/>
            <a:ext cx="32861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>
                <a:latin typeface="Arial" pitchFamily="34" charset="0"/>
                <a:cs typeface="Arial" pitchFamily="34" charset="0"/>
              </a:rPr>
              <a:t>Amorphous SiO</a:t>
            </a:r>
            <a:r>
              <a:rPr lang="en-US" altLang="ja-JP" sz="1600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altLang="ja-JP" sz="1600" dirty="0" smtClean="0">
                <a:latin typeface="Arial" pitchFamily="34" charset="0"/>
                <a:cs typeface="Arial" pitchFamily="34" charset="0"/>
              </a:rPr>
              <a:t> (d=0.5 &amp; ~5 </a:t>
            </a:r>
            <a:r>
              <a:rPr lang="en-US" altLang="ja-JP" sz="1600" dirty="0" smtClean="0">
                <a:latin typeface="Symbol" pitchFamily="18" charset="2"/>
                <a:cs typeface="Arial" pitchFamily="34" charset="0"/>
              </a:rPr>
              <a:t>m</a:t>
            </a:r>
            <a:r>
              <a:rPr lang="en-US" altLang="ja-JP" sz="1600" dirty="0" smtClean="0">
                <a:latin typeface="Arial" pitchFamily="34" charset="0"/>
                <a:cs typeface="Arial" pitchFamily="34" charset="0"/>
              </a:rPr>
              <a:t>m)</a:t>
            </a:r>
            <a:endParaRPr kumimoji="1" lang="ja-JP" alt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42910" y="6519446"/>
            <a:ext cx="2143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>
                <a:latin typeface="Arial" pitchFamily="34" charset="0"/>
                <a:cs typeface="Arial" pitchFamily="34" charset="0"/>
              </a:rPr>
              <a:t>Cry-Mg</a:t>
            </a:r>
            <a:r>
              <a:rPr kumimoji="1" lang="en-US" altLang="ja-JP" sz="1600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kumimoji="1" lang="en-US" altLang="ja-JP" sz="1600" dirty="0" smtClean="0">
                <a:latin typeface="Arial" pitchFamily="34" charset="0"/>
                <a:cs typeface="Arial" pitchFamily="34" charset="0"/>
              </a:rPr>
              <a:t>SiO</a:t>
            </a:r>
            <a:r>
              <a:rPr kumimoji="1" lang="en-US" altLang="ja-JP" sz="1600" baseline="-25000" dirty="0" smtClean="0">
                <a:latin typeface="Arial" pitchFamily="34" charset="0"/>
                <a:cs typeface="Arial" pitchFamily="34" charset="0"/>
              </a:rPr>
              <a:t>4</a:t>
            </a:r>
            <a:r>
              <a:rPr kumimoji="1" lang="en-US" altLang="ja-JP" sz="1600" dirty="0" smtClean="0">
                <a:latin typeface="Arial" pitchFamily="34" charset="0"/>
                <a:cs typeface="Arial" pitchFamily="34" charset="0"/>
              </a:rPr>
              <a:t> (&lt; 1</a:t>
            </a:r>
            <a:r>
              <a:rPr kumimoji="1" lang="en-US" altLang="ja-JP" sz="1600" dirty="0" smtClean="0">
                <a:latin typeface="Symbol" pitchFamily="18" charset="2"/>
                <a:cs typeface="Arial" pitchFamily="34" charset="0"/>
              </a:rPr>
              <a:t>m</a:t>
            </a:r>
            <a:r>
              <a:rPr kumimoji="1" lang="en-US" altLang="ja-JP" sz="1600" dirty="0" smtClean="0">
                <a:latin typeface="Arial" pitchFamily="34" charset="0"/>
                <a:cs typeface="Arial" pitchFamily="34" charset="0"/>
              </a:rPr>
              <a:t>m)</a:t>
            </a:r>
            <a:endParaRPr kumimoji="1" lang="ja-JP" alt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214678" y="6519446"/>
            <a:ext cx="2286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>
                <a:latin typeface="Arial" pitchFamily="34" charset="0"/>
                <a:cs typeface="Arial" pitchFamily="34" charset="0"/>
              </a:rPr>
              <a:t>Cry-Mg</a:t>
            </a:r>
            <a:r>
              <a:rPr kumimoji="1" lang="en-US" altLang="ja-JP" sz="1600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kumimoji="1" lang="en-US" altLang="ja-JP" sz="1600" dirty="0" smtClean="0">
                <a:latin typeface="Arial" pitchFamily="34" charset="0"/>
                <a:cs typeface="Arial" pitchFamily="34" charset="0"/>
              </a:rPr>
              <a:t>SiO</a:t>
            </a:r>
            <a:r>
              <a:rPr kumimoji="1" lang="en-US" altLang="ja-JP" sz="1600" baseline="-25000" dirty="0" smtClean="0">
                <a:latin typeface="Arial" pitchFamily="34" charset="0"/>
                <a:cs typeface="Arial" pitchFamily="34" charset="0"/>
              </a:rPr>
              <a:t>4</a:t>
            </a:r>
            <a:r>
              <a:rPr kumimoji="1" lang="en-US" altLang="ja-JP" sz="1600" dirty="0" smtClean="0">
                <a:latin typeface="Arial" pitchFamily="34" charset="0"/>
                <a:cs typeface="Arial" pitchFamily="34" charset="0"/>
              </a:rPr>
              <a:t> (~ </a:t>
            </a:r>
            <a:r>
              <a:rPr lang="en-US" altLang="ja-JP" sz="1600" dirty="0" smtClean="0">
                <a:latin typeface="Arial" pitchFamily="34" charset="0"/>
                <a:cs typeface="Arial" pitchFamily="34" charset="0"/>
              </a:rPr>
              <a:t>16 </a:t>
            </a:r>
            <a:r>
              <a:rPr kumimoji="1" lang="en-US" altLang="ja-JP" sz="1600" dirty="0" smtClean="0">
                <a:latin typeface="Symbol" pitchFamily="18" charset="2"/>
                <a:cs typeface="Arial" pitchFamily="34" charset="0"/>
              </a:rPr>
              <a:t>m</a:t>
            </a:r>
            <a:r>
              <a:rPr kumimoji="1" lang="en-US" altLang="ja-JP" sz="1600" dirty="0" smtClean="0">
                <a:latin typeface="Arial" pitchFamily="34" charset="0"/>
                <a:cs typeface="Arial" pitchFamily="34" charset="0"/>
              </a:rPr>
              <a:t>m)</a:t>
            </a:r>
            <a:endParaRPr kumimoji="1" lang="ja-JP" altLang="en-US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6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3|2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0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メトロ">
  <a:themeElements>
    <a:clrScheme name="メトロ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メトロ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メトロ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385</TotalTime>
  <Words>740</Words>
  <Application>Microsoft Office PowerPoint</Application>
  <PresentationFormat>画面に合わせる (4:3)</PresentationFormat>
  <Paragraphs>188</Paragraphs>
  <Slides>15</Slides>
  <Notes>1</Notes>
  <HiddenSlides>0</HiddenSlides>
  <MMClips>1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16" baseType="lpstr">
      <vt:lpstr>メトロ</vt:lpstr>
      <vt:lpstr>Aerosol spectroscopy for astrophysical dust grain investigation</vt:lpstr>
      <vt:lpstr>Factors to influence on MIR band profiles</vt:lpstr>
      <vt:lpstr>Experiment</vt:lpstr>
      <vt:lpstr>Samples</vt:lpstr>
      <vt:lpstr>&lt;Medium effect&gt;</vt:lpstr>
      <vt:lpstr>Aerosol vs. Pellet Measurements</vt:lpstr>
      <vt:lpstr>スライド 7</vt:lpstr>
      <vt:lpstr>スライド 8</vt:lpstr>
      <vt:lpstr>Morphological effect --- Size</vt:lpstr>
      <vt:lpstr>スライド 10</vt:lpstr>
      <vt:lpstr>Exp. 1 Large Particles (SiO2 monosphere)</vt:lpstr>
      <vt:lpstr>Crystalline forsterite (Mg2SiO4)</vt:lpstr>
      <vt:lpstr>Exp. 2 Mixture</vt:lpstr>
      <vt:lpstr>Exp. 2 Mixture</vt:lpstr>
      <vt:lpstr>Summary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Aerosol spectroscopy for astrophysical dust grain investigation</dc:title>
  <dc:creator> </dc:creator>
  <cp:lastModifiedBy> </cp:lastModifiedBy>
  <cp:revision>41</cp:revision>
  <dcterms:created xsi:type="dcterms:W3CDTF">2009-10-02T12:59:31Z</dcterms:created>
  <dcterms:modified xsi:type="dcterms:W3CDTF">2009-10-09T23:17:00Z</dcterms:modified>
</cp:coreProperties>
</file>